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257" r:id="rId6"/>
    <p:sldId id="258" r:id="rId7"/>
    <p:sldId id="284" r:id="rId8"/>
    <p:sldId id="285" r:id="rId9"/>
    <p:sldId id="286" r:id="rId10"/>
    <p:sldId id="288" r:id="rId11"/>
    <p:sldId id="287" r:id="rId12"/>
    <p:sldId id="290" r:id="rId13"/>
    <p:sldId id="291" r:id="rId14"/>
    <p:sldId id="292" r:id="rId15"/>
    <p:sldId id="261" r:id="rId16"/>
    <p:sldId id="262" r:id="rId17"/>
    <p:sldId id="267" r:id="rId18"/>
    <p:sldId id="268" r:id="rId19"/>
    <p:sldId id="269" r:id="rId20"/>
    <p:sldId id="270" r:id="rId21"/>
    <p:sldId id="293" r:id="rId22"/>
    <p:sldId id="294" r:id="rId23"/>
    <p:sldId id="289" r:id="rId24"/>
    <p:sldId id="295" r:id="rId25"/>
    <p:sldId id="296" r:id="rId26"/>
    <p:sldId id="298" r:id="rId27"/>
    <p:sldId id="297" r:id="rId28"/>
    <p:sldId id="299" r:id="rId29"/>
    <p:sldId id="303" r:id="rId30"/>
    <p:sldId id="300" r:id="rId31"/>
    <p:sldId id="301" r:id="rId32"/>
    <p:sldId id="302" r:id="rId33"/>
    <p:sldId id="306" r:id="rId34"/>
    <p:sldId id="305" r:id="rId35"/>
    <p:sldId id="304" r:id="rId36"/>
    <p:sldId id="307" r:id="rId37"/>
    <p:sldId id="308" r:id="rId38"/>
    <p:sldId id="309" r:id="rId39"/>
    <p:sldId id="310" r:id="rId40"/>
    <p:sldId id="265" r:id="rId4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91" autoAdjust="0"/>
  </p:normalViewPr>
  <p:slideViewPr>
    <p:cSldViewPr snapToGrid="0" showGuides="1">
      <p:cViewPr varScale="1">
        <p:scale>
          <a:sx n="83" d="100"/>
          <a:sy n="83" d="100"/>
        </p:scale>
        <p:origin x="643" y="77"/>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03.03.2025</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03.03.2025</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hr-HR" dirty="0"/>
              <a:t>Kompresija slike pomoću tenzora</a:t>
            </a:r>
            <a:br>
              <a:rPr lang="hr-HR" dirty="0"/>
            </a:b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hr-HR" dirty="0"/>
              <a:t>Tim: Glitch u matrici</a:t>
            </a:r>
            <a:endParaRPr lang="ru-RU"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324417"/>
          </a:xfrm>
        </p:spPr>
        <p:txBody>
          <a:bodyPr/>
          <a:lstStyle/>
          <a:p>
            <a:r>
              <a:rPr lang="hr-HR" dirty="0"/>
              <a:t>Željka Baća</a:t>
            </a:r>
            <a:endParaRPr lang="ru-RU" dirty="0"/>
          </a:p>
        </p:txBody>
      </p:sp>
      <p:sp>
        <p:nvSpPr>
          <p:cNvPr id="8" name="Text Placeholder 4">
            <a:extLst>
              <a:ext uri="{FF2B5EF4-FFF2-40B4-BE49-F238E27FC236}">
                <a16:creationId xmlns:a16="http://schemas.microsoft.com/office/drawing/2014/main" id="{8BD8FCFA-5A6F-40D3-981E-0570C3FA356B}"/>
              </a:ext>
            </a:extLst>
          </p:cNvPr>
          <p:cNvSpPr txBox="1">
            <a:spLocks/>
          </p:cNvSpPr>
          <p:nvPr/>
        </p:nvSpPr>
        <p:spPr>
          <a:xfrm>
            <a:off x="770020" y="5497829"/>
            <a:ext cx="4367531" cy="3244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a:t>Nikola Kašnar</a:t>
            </a:r>
            <a:endParaRPr lang="ru-RU" dirty="0"/>
          </a:p>
        </p:txBody>
      </p:sp>
      <p:sp>
        <p:nvSpPr>
          <p:cNvPr id="9" name="Text Placeholder 4">
            <a:extLst>
              <a:ext uri="{FF2B5EF4-FFF2-40B4-BE49-F238E27FC236}">
                <a16:creationId xmlns:a16="http://schemas.microsoft.com/office/drawing/2014/main" id="{034581A5-AABD-454A-A6FB-8ED14C0B96DC}"/>
              </a:ext>
            </a:extLst>
          </p:cNvPr>
          <p:cNvSpPr txBox="1">
            <a:spLocks/>
          </p:cNvSpPr>
          <p:nvPr/>
        </p:nvSpPr>
        <p:spPr>
          <a:xfrm>
            <a:off x="770019" y="5853497"/>
            <a:ext cx="4367531" cy="3244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a:t>Ivana Kristić</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67DAA-9ACC-3D05-8A8D-20C01386E9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65F3F3-FF2B-290F-C79A-819923BE44B2}"/>
              </a:ext>
            </a:extLst>
          </p:cNvPr>
          <p:cNvSpPr>
            <a:spLocks noGrp="1"/>
          </p:cNvSpPr>
          <p:nvPr>
            <p:ph type="title"/>
          </p:nvPr>
        </p:nvSpPr>
        <p:spPr>
          <a:xfrm>
            <a:off x="774031" y="1032746"/>
            <a:ext cx="10318841" cy="782638"/>
          </a:xfrm>
        </p:spPr>
        <p:txBody>
          <a:bodyPr>
            <a:normAutofit/>
          </a:bodyPr>
          <a:lstStyle/>
          <a:p>
            <a:r>
              <a:rPr lang="hr-HR" sz="3200" dirty="0"/>
              <a:t>CP(CANDECOMP/PARAFAC) kompresija</a:t>
            </a:r>
            <a:endParaRPr lang="ru-RU" sz="3200" dirty="0"/>
          </a:p>
        </p:txBody>
      </p:sp>
      <p:sp>
        <p:nvSpPr>
          <p:cNvPr id="4" name="Text Placeholder 3">
            <a:extLst>
              <a:ext uri="{FF2B5EF4-FFF2-40B4-BE49-F238E27FC236}">
                <a16:creationId xmlns:a16="http://schemas.microsoft.com/office/drawing/2014/main" id="{22375C36-5306-179B-FD02-85577C72C96A}"/>
              </a:ext>
            </a:extLst>
          </p:cNvPr>
          <p:cNvSpPr>
            <a:spLocks noGrp="1"/>
          </p:cNvSpPr>
          <p:nvPr>
            <p:ph type="body" sz="quarter" idx="15"/>
          </p:nvPr>
        </p:nvSpPr>
        <p:spPr>
          <a:xfrm>
            <a:off x="774032" y="2453980"/>
            <a:ext cx="9956130" cy="2967765"/>
          </a:xfrm>
        </p:spPr>
        <p:txBody>
          <a:bodyPr>
            <a:noAutofit/>
          </a:bodyPr>
          <a:lstStyle/>
          <a:p>
            <a:r>
              <a:rPr lang="en-US" sz="2400" dirty="0" err="1"/>
              <a:t>Proces</a:t>
            </a:r>
            <a:r>
              <a:rPr lang="en-US" sz="2400" dirty="0"/>
              <a:t> </a:t>
            </a:r>
            <a:r>
              <a:rPr lang="en-US" sz="2400" dirty="0" err="1"/>
              <a:t>kompresije</a:t>
            </a:r>
            <a:r>
              <a:rPr lang="en-US" sz="2400" dirty="0"/>
              <a:t> </a:t>
            </a:r>
            <a:r>
              <a:rPr lang="en-US" sz="2400" dirty="0" err="1"/>
              <a:t>pomoću</a:t>
            </a:r>
            <a:r>
              <a:rPr lang="en-US" sz="2400" dirty="0"/>
              <a:t> CP </a:t>
            </a:r>
            <a:r>
              <a:rPr lang="en-US" sz="2400" dirty="0" err="1"/>
              <a:t>dekompozicije</a:t>
            </a:r>
            <a:r>
              <a:rPr lang="en-US" sz="2400" dirty="0"/>
              <a:t> </a:t>
            </a:r>
            <a:r>
              <a:rPr lang="en-US" sz="2400" dirty="0" err="1"/>
              <a:t>sastoji</a:t>
            </a:r>
            <a:r>
              <a:rPr lang="en-US" sz="2400" dirty="0"/>
              <a:t> se od </a:t>
            </a:r>
            <a:r>
              <a:rPr lang="en-US" sz="2400" dirty="0" err="1"/>
              <a:t>slijedećih</a:t>
            </a:r>
            <a:r>
              <a:rPr lang="en-US" sz="2400" dirty="0"/>
              <a:t> </a:t>
            </a:r>
            <a:r>
              <a:rPr lang="en-US" sz="2400" dirty="0" err="1"/>
              <a:t>koraka</a:t>
            </a:r>
            <a:r>
              <a:rPr lang="en-US" sz="2400" dirty="0"/>
              <a:t>:</a:t>
            </a:r>
            <a:endParaRPr lang="hr-HR" sz="2400" dirty="0"/>
          </a:p>
          <a:p>
            <a:pPr marL="0" indent="0">
              <a:buNone/>
            </a:pPr>
            <a:r>
              <a:rPr lang="en-US" sz="2400" b="1" dirty="0"/>
              <a:t>1. </a:t>
            </a:r>
            <a:r>
              <a:rPr lang="en-US" sz="2400" b="1" dirty="0" err="1"/>
              <a:t>Računanje</a:t>
            </a:r>
            <a:r>
              <a:rPr lang="en-US" sz="2400" b="1" dirty="0"/>
              <a:t> CP </a:t>
            </a:r>
            <a:r>
              <a:rPr lang="en-US" sz="2400" b="1" dirty="0" err="1"/>
              <a:t>dekompozicije</a:t>
            </a:r>
            <a:br>
              <a:rPr lang="en-US" sz="2400" dirty="0"/>
            </a:br>
            <a:r>
              <a:rPr lang="en-US" sz="2400" dirty="0"/>
              <a:t>Za </a:t>
            </a:r>
            <a:r>
              <a:rPr lang="en-US" sz="2400" dirty="0" err="1"/>
              <a:t>dani</a:t>
            </a:r>
            <a:r>
              <a:rPr lang="en-US" sz="2400" dirty="0"/>
              <a:t> </a:t>
            </a:r>
            <a:r>
              <a:rPr lang="en-US" sz="2400" dirty="0" err="1"/>
              <a:t>tenzor</a:t>
            </a:r>
            <a:r>
              <a:rPr lang="en-US" sz="2400" dirty="0"/>
              <a:t> 𝒳 ∈ ℝ^(I₁ × I₂ × ... × Iₙ), </a:t>
            </a:r>
            <a:r>
              <a:rPr lang="en-US" sz="2400" dirty="0" err="1"/>
              <a:t>tražimo</a:t>
            </a:r>
            <a:r>
              <a:rPr lang="en-US" sz="2400" dirty="0"/>
              <a:t> </a:t>
            </a:r>
            <a:r>
              <a:rPr lang="en-US" sz="2400" dirty="0" err="1"/>
              <a:t>faktorske</a:t>
            </a:r>
            <a:r>
              <a:rPr lang="en-US" sz="2400" dirty="0"/>
              <a:t> </a:t>
            </a:r>
            <a:r>
              <a:rPr lang="en-US" sz="2400" dirty="0" err="1"/>
              <a:t>matrice</a:t>
            </a:r>
            <a:r>
              <a:rPr lang="en-US" sz="2400" dirty="0"/>
              <a:t> A⁽¹⁾, A⁽²⁾, ..., A⁽ᴺ⁾ </a:t>
            </a:r>
            <a:r>
              <a:rPr lang="en-US" sz="2400" dirty="0" err="1"/>
              <a:t>i</a:t>
            </a:r>
            <a:r>
              <a:rPr lang="en-US" sz="2400" dirty="0"/>
              <a:t> </a:t>
            </a:r>
            <a:r>
              <a:rPr lang="en-US" sz="2400" dirty="0" err="1"/>
              <a:t>vektore</a:t>
            </a:r>
            <a:r>
              <a:rPr lang="en-US" sz="2400" dirty="0"/>
              <a:t> </a:t>
            </a:r>
            <a:r>
              <a:rPr lang="el-GR" sz="2400" dirty="0"/>
              <a:t>λ</a:t>
            </a:r>
            <a:r>
              <a:rPr lang="en-US" sz="2400" dirty="0"/>
              <a:t>ᵣ.</a:t>
            </a:r>
            <a:r>
              <a:rPr lang="hr-HR" sz="2400" dirty="0"/>
              <a:t> </a:t>
            </a:r>
            <a:r>
              <a:rPr lang="en-US" sz="2400" dirty="0" err="1"/>
              <a:t>Najčešće</a:t>
            </a:r>
            <a:r>
              <a:rPr lang="en-US" sz="2400" dirty="0"/>
              <a:t> se </a:t>
            </a:r>
            <a:r>
              <a:rPr lang="en-US" sz="2400" dirty="0" err="1"/>
              <a:t>koristi</a:t>
            </a:r>
            <a:r>
              <a:rPr lang="en-US" sz="2400" dirty="0"/>
              <a:t> </a:t>
            </a:r>
            <a:r>
              <a:rPr lang="en-US" sz="2400" b="1" dirty="0"/>
              <a:t>Alternating Least Squares (ALS)</a:t>
            </a:r>
            <a:r>
              <a:rPr lang="en-US" sz="2400" dirty="0"/>
              <a:t> </a:t>
            </a:r>
            <a:r>
              <a:rPr lang="en-US" sz="2400" dirty="0" err="1"/>
              <a:t>metoda</a:t>
            </a:r>
            <a:r>
              <a:rPr lang="en-US" sz="2400" dirty="0"/>
              <a:t>, </a:t>
            </a:r>
            <a:r>
              <a:rPr lang="en-US" sz="2400" dirty="0" err="1"/>
              <a:t>koja</a:t>
            </a:r>
            <a:r>
              <a:rPr lang="en-US" sz="2400" dirty="0"/>
              <a:t> </a:t>
            </a:r>
            <a:r>
              <a:rPr lang="en-US" sz="2400" dirty="0" err="1"/>
              <a:t>minimizira</a:t>
            </a:r>
            <a:r>
              <a:rPr lang="en-US" sz="2400" dirty="0"/>
              <a:t> </a:t>
            </a:r>
            <a:r>
              <a:rPr lang="en-US" sz="2400" dirty="0" err="1"/>
              <a:t>grešku</a:t>
            </a:r>
            <a:r>
              <a:rPr lang="en-US" sz="2400" dirty="0"/>
              <a:t> </a:t>
            </a:r>
            <a:r>
              <a:rPr lang="en-US" sz="2400" dirty="0" err="1"/>
              <a:t>između</a:t>
            </a:r>
            <a:r>
              <a:rPr lang="en-US" sz="2400" dirty="0"/>
              <a:t> </a:t>
            </a:r>
            <a:r>
              <a:rPr lang="en-US" sz="2400" dirty="0" err="1"/>
              <a:t>originalnog</a:t>
            </a:r>
            <a:r>
              <a:rPr lang="en-US" sz="2400" dirty="0"/>
              <a:t> </a:t>
            </a:r>
            <a:r>
              <a:rPr lang="en-US" sz="2400" dirty="0" err="1"/>
              <a:t>tenzora</a:t>
            </a:r>
            <a:r>
              <a:rPr lang="en-US" sz="2400" dirty="0"/>
              <a:t> </a:t>
            </a:r>
            <a:r>
              <a:rPr lang="en-US" sz="2400" dirty="0" err="1"/>
              <a:t>i</a:t>
            </a:r>
            <a:r>
              <a:rPr lang="en-US" sz="2400" dirty="0"/>
              <a:t> </a:t>
            </a:r>
            <a:r>
              <a:rPr lang="en-US" sz="2400" dirty="0" err="1"/>
              <a:t>njegove</a:t>
            </a:r>
            <a:r>
              <a:rPr lang="en-US" sz="2400" dirty="0"/>
              <a:t> </a:t>
            </a:r>
            <a:r>
              <a:rPr lang="en-US" sz="2400" dirty="0" err="1"/>
              <a:t>aproksimacije</a:t>
            </a:r>
            <a:r>
              <a:rPr lang="en-US" sz="2400" dirty="0"/>
              <a:t>:</a:t>
            </a:r>
          </a:p>
        </p:txBody>
      </p:sp>
      <p:sp>
        <p:nvSpPr>
          <p:cNvPr id="2" name="Slide Number Placeholder 1">
            <a:extLst>
              <a:ext uri="{FF2B5EF4-FFF2-40B4-BE49-F238E27FC236}">
                <a16:creationId xmlns:a16="http://schemas.microsoft.com/office/drawing/2014/main" id="{2A35AFA9-41CD-39EF-39BF-C7905AB2CE36}"/>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6" name="Picture 5">
            <a:extLst>
              <a:ext uri="{FF2B5EF4-FFF2-40B4-BE49-F238E27FC236}">
                <a16:creationId xmlns:a16="http://schemas.microsoft.com/office/drawing/2014/main" id="{04413E82-5141-3740-481E-B0774319D401}"/>
              </a:ext>
            </a:extLst>
          </p:cNvPr>
          <p:cNvPicPr>
            <a:picLocks noChangeAspect="1"/>
          </p:cNvPicPr>
          <p:nvPr/>
        </p:nvPicPr>
        <p:blipFill>
          <a:blip r:embed="rId2"/>
          <a:stretch>
            <a:fillRect/>
          </a:stretch>
        </p:blipFill>
        <p:spPr>
          <a:xfrm>
            <a:off x="3347034" y="5211797"/>
            <a:ext cx="4810125" cy="790575"/>
          </a:xfrm>
          <a:prstGeom prst="rect">
            <a:avLst/>
          </a:prstGeom>
        </p:spPr>
      </p:pic>
    </p:spTree>
    <p:extLst>
      <p:ext uri="{BB962C8B-B14F-4D97-AF65-F5344CB8AC3E}">
        <p14:creationId xmlns:p14="http://schemas.microsoft.com/office/powerpoint/2010/main" val="192646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B5508-7DB5-1085-D4E1-CE73358F0F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811C21-96B2-0C29-BDDC-1296FAAC8C2B}"/>
              </a:ext>
            </a:extLst>
          </p:cNvPr>
          <p:cNvSpPr>
            <a:spLocks noGrp="1"/>
          </p:cNvSpPr>
          <p:nvPr>
            <p:ph type="title"/>
          </p:nvPr>
        </p:nvSpPr>
        <p:spPr>
          <a:xfrm>
            <a:off x="774031" y="1032746"/>
            <a:ext cx="10318841" cy="782638"/>
          </a:xfrm>
        </p:spPr>
        <p:txBody>
          <a:bodyPr>
            <a:normAutofit/>
          </a:bodyPr>
          <a:lstStyle/>
          <a:p>
            <a:r>
              <a:rPr lang="hr-HR" sz="3200" dirty="0"/>
              <a:t>CP(CANDECOMP/PARAFAC) kompresija</a:t>
            </a:r>
            <a:endParaRPr lang="ru-RU" sz="3200" dirty="0"/>
          </a:p>
        </p:txBody>
      </p:sp>
      <p:sp>
        <p:nvSpPr>
          <p:cNvPr id="4" name="Text Placeholder 3">
            <a:extLst>
              <a:ext uri="{FF2B5EF4-FFF2-40B4-BE49-F238E27FC236}">
                <a16:creationId xmlns:a16="http://schemas.microsoft.com/office/drawing/2014/main" id="{A32E3FA9-BA24-CDB9-E2B3-599DF7133B1B}"/>
              </a:ext>
            </a:extLst>
          </p:cNvPr>
          <p:cNvSpPr>
            <a:spLocks noGrp="1"/>
          </p:cNvSpPr>
          <p:nvPr>
            <p:ph type="body" sz="quarter" idx="15"/>
          </p:nvPr>
        </p:nvSpPr>
        <p:spPr>
          <a:xfrm>
            <a:off x="774032" y="2453980"/>
            <a:ext cx="9956130" cy="2967765"/>
          </a:xfrm>
        </p:spPr>
        <p:txBody>
          <a:bodyPr>
            <a:noAutofit/>
          </a:bodyPr>
          <a:lstStyle/>
          <a:p>
            <a:pPr marL="0" indent="0">
              <a:buNone/>
            </a:pPr>
            <a:r>
              <a:rPr lang="en-US" sz="2800" b="1" dirty="0"/>
              <a:t>2. </a:t>
            </a:r>
            <a:r>
              <a:rPr lang="en-US" sz="2800" b="1" dirty="0" err="1"/>
              <a:t>Spremanje</a:t>
            </a:r>
            <a:r>
              <a:rPr lang="en-US" sz="2800" b="1" dirty="0"/>
              <a:t> </a:t>
            </a:r>
            <a:r>
              <a:rPr lang="en-US" sz="2800" b="1" dirty="0" err="1"/>
              <a:t>podataka</a:t>
            </a:r>
            <a:br>
              <a:rPr lang="en-US" sz="2800" dirty="0"/>
            </a:br>
            <a:r>
              <a:rPr lang="en-US" sz="2800" dirty="0" err="1"/>
              <a:t>Spremamo</a:t>
            </a:r>
            <a:r>
              <a:rPr lang="en-US" sz="2800" dirty="0"/>
              <a:t> </a:t>
            </a:r>
            <a:r>
              <a:rPr lang="en-US" sz="2800" dirty="0" err="1"/>
              <a:t>faktorske</a:t>
            </a:r>
            <a:r>
              <a:rPr lang="en-US" sz="2800" dirty="0"/>
              <a:t> </a:t>
            </a:r>
            <a:r>
              <a:rPr lang="en-US" sz="2800" dirty="0" err="1"/>
              <a:t>matrice</a:t>
            </a:r>
            <a:r>
              <a:rPr lang="en-US" sz="2800" dirty="0"/>
              <a:t> </a:t>
            </a:r>
            <a:r>
              <a:rPr lang="en-US" sz="2800" dirty="0" err="1"/>
              <a:t>i</a:t>
            </a:r>
            <a:r>
              <a:rPr lang="en-US" sz="2800" dirty="0"/>
              <a:t> </a:t>
            </a:r>
            <a:r>
              <a:rPr lang="en-US" sz="2800" dirty="0" err="1"/>
              <a:t>skalarne</a:t>
            </a:r>
            <a:r>
              <a:rPr lang="en-US" sz="2800" dirty="0"/>
              <a:t> </a:t>
            </a:r>
            <a:r>
              <a:rPr lang="en-US" sz="2800" dirty="0" err="1"/>
              <a:t>koeficijente</a:t>
            </a:r>
            <a:r>
              <a:rPr lang="en-US" sz="2800" dirty="0"/>
              <a:t> </a:t>
            </a:r>
            <a:r>
              <a:rPr lang="en-US" sz="2800" dirty="0" err="1"/>
              <a:t>dobivene</a:t>
            </a:r>
            <a:r>
              <a:rPr lang="en-US" sz="2800" dirty="0"/>
              <a:t> CP </a:t>
            </a:r>
            <a:r>
              <a:rPr lang="en-US" sz="2800" dirty="0" err="1"/>
              <a:t>dekompozicijom</a:t>
            </a:r>
            <a:r>
              <a:rPr lang="en-US" sz="2800" dirty="0"/>
              <a:t>.</a:t>
            </a:r>
          </a:p>
          <a:p>
            <a:pPr marL="0" indent="0">
              <a:buNone/>
            </a:pPr>
            <a:r>
              <a:rPr lang="en-US" sz="2800" b="1" dirty="0"/>
              <a:t>3. </a:t>
            </a:r>
            <a:r>
              <a:rPr lang="en-US" sz="2800" b="1" dirty="0" err="1"/>
              <a:t>Dekompresija</a:t>
            </a:r>
            <a:r>
              <a:rPr lang="en-US" sz="2800" b="1" dirty="0"/>
              <a:t> </a:t>
            </a:r>
            <a:r>
              <a:rPr lang="en-US" sz="2800" b="1" dirty="0" err="1"/>
              <a:t>podataka</a:t>
            </a:r>
            <a:br>
              <a:rPr lang="en-US" sz="2800" dirty="0"/>
            </a:br>
            <a:r>
              <a:rPr lang="en-US" sz="2800" dirty="0"/>
              <a:t>Kada </a:t>
            </a:r>
            <a:r>
              <a:rPr lang="en-US" sz="2800" dirty="0" err="1"/>
              <a:t>trebamo</a:t>
            </a:r>
            <a:r>
              <a:rPr lang="en-US" sz="2800" dirty="0"/>
              <a:t> </a:t>
            </a:r>
            <a:r>
              <a:rPr lang="en-US" sz="2800" dirty="0" err="1"/>
              <a:t>rekonstruirati</a:t>
            </a:r>
            <a:r>
              <a:rPr lang="en-US" sz="2800" dirty="0"/>
              <a:t> </a:t>
            </a:r>
            <a:r>
              <a:rPr lang="en-US" sz="2800" dirty="0" err="1"/>
              <a:t>podatke</a:t>
            </a:r>
            <a:r>
              <a:rPr lang="en-US" sz="2800" dirty="0"/>
              <a:t>, </a:t>
            </a:r>
            <a:r>
              <a:rPr lang="en-US" sz="2800" dirty="0" err="1"/>
              <a:t>jednostavno</a:t>
            </a:r>
            <a:r>
              <a:rPr lang="en-US" sz="2800" dirty="0"/>
              <a:t> </a:t>
            </a:r>
            <a:r>
              <a:rPr lang="en-US" sz="2800" dirty="0" err="1"/>
              <a:t>koristimo</a:t>
            </a:r>
            <a:r>
              <a:rPr lang="en-US" sz="2800" dirty="0"/>
              <a:t>:</a:t>
            </a:r>
          </a:p>
          <a:p>
            <a:pPr marL="0" indent="0">
              <a:buNone/>
            </a:pPr>
            <a:endParaRPr lang="en-US" sz="2400" dirty="0"/>
          </a:p>
        </p:txBody>
      </p:sp>
      <p:sp>
        <p:nvSpPr>
          <p:cNvPr id="2" name="Slide Number Placeholder 1">
            <a:extLst>
              <a:ext uri="{FF2B5EF4-FFF2-40B4-BE49-F238E27FC236}">
                <a16:creationId xmlns:a16="http://schemas.microsoft.com/office/drawing/2014/main" id="{F809A5A2-5094-B0E9-A1BE-95EC09A15EC8}"/>
              </a:ext>
            </a:extLst>
          </p:cNvPr>
          <p:cNvSpPr>
            <a:spLocks noGrp="1"/>
          </p:cNvSpPr>
          <p:nvPr>
            <p:ph type="sldNum" sz="quarter" idx="10"/>
          </p:nvPr>
        </p:nvSpPr>
        <p:spPr/>
        <p:txBody>
          <a:bodyPr/>
          <a:lstStyle/>
          <a:p>
            <a:fld id="{D495E168-DA5E-4888-8D8A-92B118324C14}" type="slidenum">
              <a:rPr lang="ru-RU" smtClean="0"/>
              <a:pPr/>
              <a:t>11</a:t>
            </a:fld>
            <a:endParaRPr lang="ru-RU" dirty="0"/>
          </a:p>
        </p:txBody>
      </p:sp>
      <p:pic>
        <p:nvPicPr>
          <p:cNvPr id="7" name="Picture 6">
            <a:extLst>
              <a:ext uri="{FF2B5EF4-FFF2-40B4-BE49-F238E27FC236}">
                <a16:creationId xmlns:a16="http://schemas.microsoft.com/office/drawing/2014/main" id="{9212C38F-9626-CBCA-54C6-620286135487}"/>
              </a:ext>
            </a:extLst>
          </p:cNvPr>
          <p:cNvPicPr>
            <a:picLocks noChangeAspect="1"/>
          </p:cNvPicPr>
          <p:nvPr/>
        </p:nvPicPr>
        <p:blipFill>
          <a:blip r:embed="rId2"/>
          <a:stretch>
            <a:fillRect/>
          </a:stretch>
        </p:blipFill>
        <p:spPr>
          <a:xfrm>
            <a:off x="3581232" y="4863516"/>
            <a:ext cx="5029536" cy="1306373"/>
          </a:xfrm>
          <a:prstGeom prst="rect">
            <a:avLst/>
          </a:prstGeom>
        </p:spPr>
      </p:pic>
    </p:spTree>
    <p:extLst>
      <p:ext uri="{BB962C8B-B14F-4D97-AF65-F5344CB8AC3E}">
        <p14:creationId xmlns:p14="http://schemas.microsoft.com/office/powerpoint/2010/main" val="186142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12</a:t>
            </a:fld>
            <a:endParaRPr lang="ru-RU" dirty="0"/>
          </a:p>
        </p:txBody>
      </p:sp>
      <p:sp>
        <p:nvSpPr>
          <p:cNvPr id="3" name="TextBox 2">
            <a:extLst>
              <a:ext uri="{FF2B5EF4-FFF2-40B4-BE49-F238E27FC236}">
                <a16:creationId xmlns:a16="http://schemas.microsoft.com/office/drawing/2014/main" id="{BAE1626A-DC1A-4DC4-D87B-37E2A03D1091}"/>
              </a:ext>
            </a:extLst>
          </p:cNvPr>
          <p:cNvSpPr txBox="1"/>
          <p:nvPr/>
        </p:nvSpPr>
        <p:spPr>
          <a:xfrm>
            <a:off x="267855" y="3177308"/>
            <a:ext cx="4184071" cy="1754326"/>
          </a:xfrm>
          <a:prstGeom prst="rect">
            <a:avLst/>
          </a:prstGeom>
          <a:noFill/>
        </p:spPr>
        <p:txBody>
          <a:bodyPr wrap="square" rtlCol="0">
            <a:spAutoFit/>
          </a:bodyPr>
          <a:lstStyle/>
          <a:p>
            <a:r>
              <a:rPr lang="en-US" dirty="0" err="1">
                <a:solidFill>
                  <a:schemeClr val="bg1"/>
                </a:solidFill>
              </a:rPr>
              <a:t>Kako</a:t>
            </a:r>
            <a:r>
              <a:rPr lang="en-US" dirty="0">
                <a:solidFill>
                  <a:schemeClr val="bg1"/>
                </a:solidFill>
              </a:rPr>
              <a:t> bi </a:t>
            </a:r>
            <a:r>
              <a:rPr lang="en-US" dirty="0" err="1">
                <a:solidFill>
                  <a:schemeClr val="bg1"/>
                </a:solidFill>
              </a:rPr>
              <a:t>analizirali</a:t>
            </a:r>
            <a:r>
              <a:rPr lang="en-US" dirty="0">
                <a:solidFill>
                  <a:schemeClr val="bg1"/>
                </a:solidFill>
              </a:rPr>
              <a:t> </a:t>
            </a:r>
            <a:r>
              <a:rPr lang="en-US" dirty="0" err="1">
                <a:solidFill>
                  <a:schemeClr val="bg1"/>
                </a:solidFill>
              </a:rPr>
              <a:t>utjecaj</a:t>
            </a:r>
            <a:r>
              <a:rPr lang="en-US" dirty="0">
                <a:solidFill>
                  <a:schemeClr val="bg1"/>
                </a:solidFill>
              </a:rPr>
              <a:t> </a:t>
            </a:r>
            <a:r>
              <a:rPr lang="en-US" dirty="0" err="1">
                <a:solidFill>
                  <a:schemeClr val="bg1"/>
                </a:solidFill>
              </a:rPr>
              <a:t>ranga</a:t>
            </a:r>
            <a:r>
              <a:rPr lang="en-US" dirty="0">
                <a:solidFill>
                  <a:schemeClr val="bg1"/>
                </a:solidFill>
              </a:rPr>
              <a:t> CP </a:t>
            </a:r>
            <a:r>
              <a:rPr lang="en-US" dirty="0" err="1">
                <a:solidFill>
                  <a:schemeClr val="bg1"/>
                </a:solidFill>
              </a:rPr>
              <a:t>dekompozicije</a:t>
            </a:r>
            <a:r>
              <a:rPr lang="en-US" dirty="0">
                <a:solidFill>
                  <a:schemeClr val="bg1"/>
                </a:solidFill>
              </a:rPr>
              <a:t> </a:t>
            </a:r>
            <a:r>
              <a:rPr lang="en-US" dirty="0" err="1">
                <a:solidFill>
                  <a:schemeClr val="bg1"/>
                </a:solidFill>
              </a:rPr>
              <a:t>na</a:t>
            </a:r>
            <a:r>
              <a:rPr lang="en-US" dirty="0">
                <a:solidFill>
                  <a:schemeClr val="bg1"/>
                </a:solidFill>
              </a:rPr>
              <a:t> </a:t>
            </a:r>
            <a:r>
              <a:rPr lang="en-US" dirty="0" err="1">
                <a:solidFill>
                  <a:schemeClr val="bg1"/>
                </a:solidFill>
              </a:rPr>
              <a:t>kvalitetu</a:t>
            </a:r>
            <a:r>
              <a:rPr lang="en-US" dirty="0">
                <a:solidFill>
                  <a:schemeClr val="bg1"/>
                </a:solidFill>
              </a:rPr>
              <a:t> </a:t>
            </a:r>
            <a:r>
              <a:rPr lang="en-US" dirty="0" err="1">
                <a:solidFill>
                  <a:schemeClr val="bg1"/>
                </a:solidFill>
              </a:rPr>
              <a:t>rekonstrukcije</a:t>
            </a:r>
            <a:r>
              <a:rPr lang="hr-HR" dirty="0">
                <a:solidFill>
                  <a:schemeClr val="bg1"/>
                </a:solidFill>
              </a:rPr>
              <a:t> </a:t>
            </a:r>
            <a:r>
              <a:rPr lang="en-US" dirty="0" err="1">
                <a:solidFill>
                  <a:schemeClr val="bg1"/>
                </a:solidFill>
              </a:rPr>
              <a:t>slike</a:t>
            </a:r>
            <a:r>
              <a:rPr lang="en-US" dirty="0">
                <a:solidFill>
                  <a:schemeClr val="bg1"/>
                </a:solidFill>
              </a:rPr>
              <a:t>, </a:t>
            </a:r>
            <a:r>
              <a:rPr lang="en-US" dirty="0" err="1">
                <a:solidFill>
                  <a:schemeClr val="bg1"/>
                </a:solidFill>
              </a:rPr>
              <a:t>izvršili</a:t>
            </a:r>
            <a:r>
              <a:rPr lang="en-US" dirty="0">
                <a:solidFill>
                  <a:schemeClr val="bg1"/>
                </a:solidFill>
              </a:rPr>
              <a:t> </a:t>
            </a:r>
            <a:r>
              <a:rPr lang="en-US" dirty="0" err="1">
                <a:solidFill>
                  <a:schemeClr val="bg1"/>
                </a:solidFill>
              </a:rPr>
              <a:t>smo</a:t>
            </a:r>
            <a:r>
              <a:rPr lang="en-US" dirty="0">
                <a:solidFill>
                  <a:schemeClr val="bg1"/>
                </a:solidFill>
              </a:rPr>
              <a:t> </a:t>
            </a:r>
            <a:r>
              <a:rPr lang="en-US" dirty="0" err="1">
                <a:solidFill>
                  <a:schemeClr val="bg1"/>
                </a:solidFill>
              </a:rPr>
              <a:t>testiranje</a:t>
            </a:r>
            <a:r>
              <a:rPr lang="hr-HR" dirty="0">
                <a:solidFill>
                  <a:schemeClr val="bg1"/>
                </a:solidFill>
              </a:rPr>
              <a:t>(kod se nalazi u Github repozitoriju)</a:t>
            </a:r>
            <a:r>
              <a:rPr lang="en-US" dirty="0">
                <a:solidFill>
                  <a:schemeClr val="bg1"/>
                </a:solidFill>
              </a:rPr>
              <a:t> </a:t>
            </a:r>
            <a:r>
              <a:rPr lang="en-US" dirty="0" err="1">
                <a:solidFill>
                  <a:schemeClr val="bg1"/>
                </a:solidFill>
              </a:rPr>
              <a:t>sa</a:t>
            </a:r>
            <a:r>
              <a:rPr lang="en-US" dirty="0">
                <a:solidFill>
                  <a:schemeClr val="bg1"/>
                </a:solidFill>
              </a:rPr>
              <a:t> </a:t>
            </a:r>
            <a:r>
              <a:rPr lang="en-US" dirty="0" err="1">
                <a:solidFill>
                  <a:schemeClr val="bg1"/>
                </a:solidFill>
              </a:rPr>
              <a:t>različitim</a:t>
            </a:r>
            <a:r>
              <a:rPr lang="en-US" dirty="0">
                <a:solidFill>
                  <a:schemeClr val="bg1"/>
                </a:solidFill>
              </a:rPr>
              <a:t> </a:t>
            </a:r>
            <a:r>
              <a:rPr lang="en-US" dirty="0" err="1">
                <a:solidFill>
                  <a:schemeClr val="bg1"/>
                </a:solidFill>
              </a:rPr>
              <a:t>vrijednostima</a:t>
            </a:r>
            <a:r>
              <a:rPr lang="en-US" dirty="0">
                <a:solidFill>
                  <a:schemeClr val="bg1"/>
                </a:solidFill>
              </a:rPr>
              <a:t> R </a:t>
            </a:r>
            <a:r>
              <a:rPr lang="en-US" dirty="0" err="1">
                <a:solidFill>
                  <a:schemeClr val="bg1"/>
                </a:solidFill>
              </a:rPr>
              <a:t>na</a:t>
            </a:r>
            <a:r>
              <a:rPr lang="en-US" dirty="0">
                <a:solidFill>
                  <a:schemeClr val="bg1"/>
                </a:solidFill>
              </a:rPr>
              <a:t> </a:t>
            </a:r>
            <a:r>
              <a:rPr lang="en-US" dirty="0" err="1">
                <a:solidFill>
                  <a:schemeClr val="bg1"/>
                </a:solidFill>
              </a:rPr>
              <a:t>slijedećog</a:t>
            </a:r>
            <a:r>
              <a:rPr lang="en-US" dirty="0">
                <a:solidFill>
                  <a:schemeClr val="bg1"/>
                </a:solidFill>
              </a:rPr>
              <a:t> </a:t>
            </a:r>
            <a:r>
              <a:rPr lang="en-US" dirty="0" err="1">
                <a:solidFill>
                  <a:schemeClr val="bg1"/>
                </a:solidFill>
              </a:rPr>
              <a:t>slici</a:t>
            </a:r>
            <a:r>
              <a:rPr lang="en-US" dirty="0">
                <a:solidFill>
                  <a:schemeClr val="bg1"/>
                </a:solidFill>
              </a:rPr>
              <a:t>:</a:t>
            </a:r>
          </a:p>
        </p:txBody>
      </p:sp>
      <p:pic>
        <p:nvPicPr>
          <p:cNvPr id="7" name="Picture 6">
            <a:extLst>
              <a:ext uri="{FF2B5EF4-FFF2-40B4-BE49-F238E27FC236}">
                <a16:creationId xmlns:a16="http://schemas.microsoft.com/office/drawing/2014/main" id="{74B9FA43-E4A5-F477-1D4E-132860BFAAF5}"/>
              </a:ext>
            </a:extLst>
          </p:cNvPr>
          <p:cNvPicPr>
            <a:picLocks noChangeAspect="1"/>
          </p:cNvPicPr>
          <p:nvPr/>
        </p:nvPicPr>
        <p:blipFill>
          <a:blip r:embed="rId2"/>
          <a:stretch>
            <a:fillRect/>
          </a:stretch>
        </p:blipFill>
        <p:spPr>
          <a:xfrm>
            <a:off x="4729884" y="2506658"/>
            <a:ext cx="6648450" cy="3095625"/>
          </a:xfrm>
          <a:prstGeom prst="rect">
            <a:avLst/>
          </a:prstGeom>
        </p:spPr>
      </p:pic>
      <p:pic>
        <p:nvPicPr>
          <p:cNvPr id="9" name="Picture 8">
            <a:extLst>
              <a:ext uri="{FF2B5EF4-FFF2-40B4-BE49-F238E27FC236}">
                <a16:creationId xmlns:a16="http://schemas.microsoft.com/office/drawing/2014/main" id="{CDAAE1EE-083B-F4A6-B899-97C95225347E}"/>
              </a:ext>
            </a:extLst>
          </p:cNvPr>
          <p:cNvPicPr>
            <a:picLocks noChangeAspect="1"/>
          </p:cNvPicPr>
          <p:nvPr/>
        </p:nvPicPr>
        <p:blipFill>
          <a:blip r:embed="rId3"/>
          <a:stretch>
            <a:fillRect/>
          </a:stretch>
        </p:blipFill>
        <p:spPr>
          <a:xfrm>
            <a:off x="6987309" y="6002372"/>
            <a:ext cx="2133600" cy="561975"/>
          </a:xfrm>
          <a:prstGeom prst="rect">
            <a:avLst/>
          </a:prstGeom>
        </p:spPr>
      </p:pic>
    </p:spTree>
    <p:extLst>
      <p:ext uri="{BB962C8B-B14F-4D97-AF65-F5344CB8AC3E}">
        <p14:creationId xmlns:p14="http://schemas.microsoft.com/office/powerpoint/2010/main" val="3929948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11" name="Title 3">
            <a:extLst>
              <a:ext uri="{FF2B5EF4-FFF2-40B4-BE49-F238E27FC236}">
                <a16:creationId xmlns:a16="http://schemas.microsoft.com/office/drawing/2014/main" id="{342CC9AD-CA84-4E7A-A8E9-09C5252F284F}"/>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a:t>Eksperimentalni rezultati</a:t>
            </a:r>
            <a:endParaRPr lang="ru-RU" dirty="0"/>
          </a:p>
        </p:txBody>
      </p:sp>
      <p:pic>
        <p:nvPicPr>
          <p:cNvPr id="4" name="Picture 3">
            <a:extLst>
              <a:ext uri="{FF2B5EF4-FFF2-40B4-BE49-F238E27FC236}">
                <a16:creationId xmlns:a16="http://schemas.microsoft.com/office/drawing/2014/main" id="{B3A316A7-AAD9-A2FD-1C76-4721A147EC21}"/>
              </a:ext>
            </a:extLst>
          </p:cNvPr>
          <p:cNvPicPr>
            <a:picLocks noChangeAspect="1"/>
          </p:cNvPicPr>
          <p:nvPr/>
        </p:nvPicPr>
        <p:blipFill>
          <a:blip r:embed="rId2"/>
          <a:stretch>
            <a:fillRect/>
          </a:stretch>
        </p:blipFill>
        <p:spPr>
          <a:xfrm>
            <a:off x="3574415" y="2267123"/>
            <a:ext cx="7552484" cy="3473277"/>
          </a:xfrm>
          <a:prstGeom prst="rect">
            <a:avLst/>
          </a:prstGeom>
        </p:spPr>
      </p:pic>
      <p:pic>
        <p:nvPicPr>
          <p:cNvPr id="6" name="Picture 5">
            <a:extLst>
              <a:ext uri="{FF2B5EF4-FFF2-40B4-BE49-F238E27FC236}">
                <a16:creationId xmlns:a16="http://schemas.microsoft.com/office/drawing/2014/main" id="{699E6033-A9CB-101F-7216-5219249E91F0}"/>
              </a:ext>
            </a:extLst>
          </p:cNvPr>
          <p:cNvPicPr>
            <a:picLocks noChangeAspect="1"/>
          </p:cNvPicPr>
          <p:nvPr/>
        </p:nvPicPr>
        <p:blipFill>
          <a:blip r:embed="rId3"/>
          <a:stretch>
            <a:fillRect/>
          </a:stretch>
        </p:blipFill>
        <p:spPr>
          <a:xfrm>
            <a:off x="6398157" y="6041107"/>
            <a:ext cx="1905000" cy="361950"/>
          </a:xfrm>
          <a:prstGeom prst="rect">
            <a:avLst/>
          </a:prstGeom>
        </p:spPr>
      </p:pic>
    </p:spTree>
    <p:extLst>
      <p:ext uri="{BB962C8B-B14F-4D97-AF65-F5344CB8AC3E}">
        <p14:creationId xmlns:p14="http://schemas.microsoft.com/office/powerpoint/2010/main" val="251951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11" name="Title 3">
            <a:extLst>
              <a:ext uri="{FF2B5EF4-FFF2-40B4-BE49-F238E27FC236}">
                <a16:creationId xmlns:a16="http://schemas.microsoft.com/office/drawing/2014/main" id="{342CC9AD-CA84-4E7A-A8E9-09C5252F284F}"/>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a:t>Eksperimentalni rezultati</a:t>
            </a:r>
            <a:endParaRPr lang="ru-RU" dirty="0"/>
          </a:p>
        </p:txBody>
      </p:sp>
      <p:pic>
        <p:nvPicPr>
          <p:cNvPr id="5" name="Picture 4">
            <a:extLst>
              <a:ext uri="{FF2B5EF4-FFF2-40B4-BE49-F238E27FC236}">
                <a16:creationId xmlns:a16="http://schemas.microsoft.com/office/drawing/2014/main" id="{CA065689-E15A-8C24-4A65-178C43D01F9D}"/>
              </a:ext>
            </a:extLst>
          </p:cNvPr>
          <p:cNvPicPr>
            <a:picLocks noChangeAspect="1"/>
          </p:cNvPicPr>
          <p:nvPr/>
        </p:nvPicPr>
        <p:blipFill>
          <a:blip r:embed="rId2"/>
          <a:stretch>
            <a:fillRect/>
          </a:stretch>
        </p:blipFill>
        <p:spPr>
          <a:xfrm>
            <a:off x="3811904" y="2132012"/>
            <a:ext cx="7606485" cy="3374708"/>
          </a:xfrm>
          <a:prstGeom prst="rect">
            <a:avLst/>
          </a:prstGeom>
        </p:spPr>
      </p:pic>
      <p:pic>
        <p:nvPicPr>
          <p:cNvPr id="7" name="Picture 6">
            <a:extLst>
              <a:ext uri="{FF2B5EF4-FFF2-40B4-BE49-F238E27FC236}">
                <a16:creationId xmlns:a16="http://schemas.microsoft.com/office/drawing/2014/main" id="{E61BD3B2-FF99-17F7-1EC6-077DF0F3AF52}"/>
              </a:ext>
            </a:extLst>
          </p:cNvPr>
          <p:cNvPicPr>
            <a:picLocks noChangeAspect="1"/>
          </p:cNvPicPr>
          <p:nvPr/>
        </p:nvPicPr>
        <p:blipFill>
          <a:blip r:embed="rId3"/>
          <a:stretch>
            <a:fillRect/>
          </a:stretch>
        </p:blipFill>
        <p:spPr>
          <a:xfrm>
            <a:off x="6610258" y="5938872"/>
            <a:ext cx="2009775" cy="428625"/>
          </a:xfrm>
          <a:prstGeom prst="rect">
            <a:avLst/>
          </a:prstGeom>
        </p:spPr>
      </p:pic>
    </p:spTree>
    <p:extLst>
      <p:ext uri="{BB962C8B-B14F-4D97-AF65-F5344CB8AC3E}">
        <p14:creationId xmlns:p14="http://schemas.microsoft.com/office/powerpoint/2010/main" val="168977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11" name="Title 3">
            <a:extLst>
              <a:ext uri="{FF2B5EF4-FFF2-40B4-BE49-F238E27FC236}">
                <a16:creationId xmlns:a16="http://schemas.microsoft.com/office/drawing/2014/main" id="{342CC9AD-CA84-4E7A-A8E9-09C5252F284F}"/>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a:t>Eksperimentalni rezultati</a:t>
            </a:r>
            <a:endParaRPr lang="ru-RU" dirty="0"/>
          </a:p>
        </p:txBody>
      </p:sp>
      <p:pic>
        <p:nvPicPr>
          <p:cNvPr id="5" name="Picture 4">
            <a:extLst>
              <a:ext uri="{FF2B5EF4-FFF2-40B4-BE49-F238E27FC236}">
                <a16:creationId xmlns:a16="http://schemas.microsoft.com/office/drawing/2014/main" id="{3B75728F-0F3C-9A39-4927-43ED6B1BFEEE}"/>
              </a:ext>
            </a:extLst>
          </p:cNvPr>
          <p:cNvPicPr>
            <a:picLocks noChangeAspect="1"/>
          </p:cNvPicPr>
          <p:nvPr/>
        </p:nvPicPr>
        <p:blipFill>
          <a:blip r:embed="rId2"/>
          <a:stretch>
            <a:fillRect/>
          </a:stretch>
        </p:blipFill>
        <p:spPr>
          <a:xfrm>
            <a:off x="3980814" y="2022157"/>
            <a:ext cx="7195185" cy="3638826"/>
          </a:xfrm>
          <a:prstGeom prst="rect">
            <a:avLst/>
          </a:prstGeom>
        </p:spPr>
      </p:pic>
      <p:pic>
        <p:nvPicPr>
          <p:cNvPr id="7" name="Picture 6">
            <a:extLst>
              <a:ext uri="{FF2B5EF4-FFF2-40B4-BE49-F238E27FC236}">
                <a16:creationId xmlns:a16="http://schemas.microsoft.com/office/drawing/2014/main" id="{D888A3EF-88FD-7015-5666-667865F9994B}"/>
              </a:ext>
            </a:extLst>
          </p:cNvPr>
          <p:cNvPicPr>
            <a:picLocks noChangeAspect="1"/>
          </p:cNvPicPr>
          <p:nvPr/>
        </p:nvPicPr>
        <p:blipFill>
          <a:blip r:embed="rId3"/>
          <a:stretch>
            <a:fillRect/>
          </a:stretch>
        </p:blipFill>
        <p:spPr>
          <a:xfrm>
            <a:off x="6644956" y="6139214"/>
            <a:ext cx="1866900" cy="333375"/>
          </a:xfrm>
          <a:prstGeom prst="rect">
            <a:avLst/>
          </a:prstGeom>
        </p:spPr>
      </p:pic>
    </p:spTree>
    <p:extLst>
      <p:ext uri="{BB962C8B-B14F-4D97-AF65-F5344CB8AC3E}">
        <p14:creationId xmlns:p14="http://schemas.microsoft.com/office/powerpoint/2010/main" val="1705025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11" name="Title 3">
            <a:extLst>
              <a:ext uri="{FF2B5EF4-FFF2-40B4-BE49-F238E27FC236}">
                <a16:creationId xmlns:a16="http://schemas.microsoft.com/office/drawing/2014/main" id="{342CC9AD-CA84-4E7A-A8E9-09C5252F284F}"/>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a:t>Eksperimentalni rezultati</a:t>
            </a:r>
            <a:endParaRPr lang="ru-RU" dirty="0"/>
          </a:p>
        </p:txBody>
      </p:sp>
      <p:pic>
        <p:nvPicPr>
          <p:cNvPr id="5" name="Picture 4">
            <a:extLst>
              <a:ext uri="{FF2B5EF4-FFF2-40B4-BE49-F238E27FC236}">
                <a16:creationId xmlns:a16="http://schemas.microsoft.com/office/drawing/2014/main" id="{1A5F8917-77ED-2991-611B-45FC99821B4A}"/>
              </a:ext>
            </a:extLst>
          </p:cNvPr>
          <p:cNvPicPr>
            <a:picLocks noChangeAspect="1"/>
          </p:cNvPicPr>
          <p:nvPr/>
        </p:nvPicPr>
        <p:blipFill>
          <a:blip r:embed="rId2"/>
          <a:stretch>
            <a:fillRect/>
          </a:stretch>
        </p:blipFill>
        <p:spPr>
          <a:xfrm>
            <a:off x="4083718" y="1978342"/>
            <a:ext cx="7334250" cy="3571875"/>
          </a:xfrm>
          <a:prstGeom prst="rect">
            <a:avLst/>
          </a:prstGeom>
        </p:spPr>
      </p:pic>
      <p:pic>
        <p:nvPicPr>
          <p:cNvPr id="7" name="Picture 6">
            <a:extLst>
              <a:ext uri="{FF2B5EF4-FFF2-40B4-BE49-F238E27FC236}">
                <a16:creationId xmlns:a16="http://schemas.microsoft.com/office/drawing/2014/main" id="{D9A96252-E6B7-0CC2-EC87-48EB82768DB2}"/>
              </a:ext>
            </a:extLst>
          </p:cNvPr>
          <p:cNvPicPr>
            <a:picLocks noChangeAspect="1"/>
          </p:cNvPicPr>
          <p:nvPr/>
        </p:nvPicPr>
        <p:blipFill>
          <a:blip r:embed="rId3"/>
          <a:stretch>
            <a:fillRect/>
          </a:stretch>
        </p:blipFill>
        <p:spPr>
          <a:xfrm>
            <a:off x="6784055" y="5999699"/>
            <a:ext cx="1933575" cy="333375"/>
          </a:xfrm>
          <a:prstGeom prst="rect">
            <a:avLst/>
          </a:prstGeom>
        </p:spPr>
      </p:pic>
    </p:spTree>
    <p:extLst>
      <p:ext uri="{BB962C8B-B14F-4D97-AF65-F5344CB8AC3E}">
        <p14:creationId xmlns:p14="http://schemas.microsoft.com/office/powerpoint/2010/main" val="300961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11" name="Title 3">
            <a:extLst>
              <a:ext uri="{FF2B5EF4-FFF2-40B4-BE49-F238E27FC236}">
                <a16:creationId xmlns:a16="http://schemas.microsoft.com/office/drawing/2014/main" id="{342CC9AD-CA84-4E7A-A8E9-09C5252F284F}"/>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dirty="0"/>
              <a:t>Analiza rezultata</a:t>
            </a:r>
            <a:endParaRPr lang="ru-RU" dirty="0"/>
          </a:p>
        </p:txBody>
      </p:sp>
      <p:pic>
        <p:nvPicPr>
          <p:cNvPr id="5" name="Picture 4">
            <a:extLst>
              <a:ext uri="{FF2B5EF4-FFF2-40B4-BE49-F238E27FC236}">
                <a16:creationId xmlns:a16="http://schemas.microsoft.com/office/drawing/2014/main" id="{25E3B9F1-5DC0-16A3-C67F-E7D52819E943}"/>
              </a:ext>
            </a:extLst>
          </p:cNvPr>
          <p:cNvPicPr>
            <a:picLocks noChangeAspect="1"/>
          </p:cNvPicPr>
          <p:nvPr/>
        </p:nvPicPr>
        <p:blipFill>
          <a:blip r:embed="rId2"/>
          <a:stretch>
            <a:fillRect/>
          </a:stretch>
        </p:blipFill>
        <p:spPr>
          <a:xfrm>
            <a:off x="188221" y="2491925"/>
            <a:ext cx="11815558" cy="2788920"/>
          </a:xfrm>
          <a:prstGeom prst="rect">
            <a:avLst/>
          </a:prstGeom>
        </p:spPr>
      </p:pic>
    </p:spTree>
    <p:extLst>
      <p:ext uri="{BB962C8B-B14F-4D97-AF65-F5344CB8AC3E}">
        <p14:creationId xmlns:p14="http://schemas.microsoft.com/office/powerpoint/2010/main" val="52797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2E21-7159-F961-BE6B-1DB650E11B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B2F3EB-247F-14AD-058F-CE715124EA73}"/>
              </a:ext>
            </a:extLst>
          </p:cNvPr>
          <p:cNvSpPr>
            <a:spLocks noGrp="1"/>
          </p:cNvSpPr>
          <p:nvPr>
            <p:ph type="sldNum" sz="quarter" idx="10"/>
          </p:nvPr>
        </p:nvSpPr>
        <p:spPr/>
        <p:txBody>
          <a:bodyPr/>
          <a:lstStyle/>
          <a:p>
            <a:fld id="{D495E168-DA5E-4888-8D8A-92B118324C14}" type="slidenum">
              <a:rPr lang="ru-RU" smtClean="0"/>
              <a:pPr/>
              <a:t>18</a:t>
            </a:fld>
            <a:endParaRPr lang="ru-RU" dirty="0"/>
          </a:p>
        </p:txBody>
      </p:sp>
      <p:sp>
        <p:nvSpPr>
          <p:cNvPr id="11" name="Title 3">
            <a:extLst>
              <a:ext uri="{FF2B5EF4-FFF2-40B4-BE49-F238E27FC236}">
                <a16:creationId xmlns:a16="http://schemas.microsoft.com/office/drawing/2014/main" id="{C2207D9E-54F7-A4D3-30FF-A3E37515E398}"/>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dirty="0"/>
              <a:t>Analiza rezultata</a:t>
            </a:r>
            <a:endParaRPr lang="ru-RU" dirty="0"/>
          </a:p>
        </p:txBody>
      </p:sp>
      <p:pic>
        <p:nvPicPr>
          <p:cNvPr id="7" name="Picture 6">
            <a:extLst>
              <a:ext uri="{FF2B5EF4-FFF2-40B4-BE49-F238E27FC236}">
                <a16:creationId xmlns:a16="http://schemas.microsoft.com/office/drawing/2014/main" id="{C2702F41-3FAF-4D96-5651-01A569145945}"/>
              </a:ext>
            </a:extLst>
          </p:cNvPr>
          <p:cNvPicPr>
            <a:picLocks noChangeAspect="1"/>
          </p:cNvPicPr>
          <p:nvPr/>
        </p:nvPicPr>
        <p:blipFill>
          <a:blip r:embed="rId2"/>
          <a:stretch>
            <a:fillRect/>
          </a:stretch>
        </p:blipFill>
        <p:spPr>
          <a:xfrm>
            <a:off x="2038350" y="1988820"/>
            <a:ext cx="8115300" cy="4648200"/>
          </a:xfrm>
          <a:prstGeom prst="rect">
            <a:avLst/>
          </a:prstGeom>
        </p:spPr>
      </p:pic>
    </p:spTree>
    <p:extLst>
      <p:ext uri="{BB962C8B-B14F-4D97-AF65-F5344CB8AC3E}">
        <p14:creationId xmlns:p14="http://schemas.microsoft.com/office/powerpoint/2010/main" val="3812688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7F646-6444-EF4C-5227-4863B6361A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2535F-63CE-BC17-E78B-5D1AF65017E2}"/>
              </a:ext>
            </a:extLst>
          </p:cNvPr>
          <p:cNvSpPr>
            <a:spLocks noGrp="1"/>
          </p:cNvSpPr>
          <p:nvPr>
            <p:ph type="sldNum" sz="quarter" idx="10"/>
          </p:nvPr>
        </p:nvSpPr>
        <p:spPr/>
        <p:txBody>
          <a:bodyPr/>
          <a:lstStyle/>
          <a:p>
            <a:fld id="{D495E168-DA5E-4888-8D8A-92B118324C14}" type="slidenum">
              <a:rPr lang="ru-RU" smtClean="0"/>
              <a:pPr/>
              <a:t>19</a:t>
            </a:fld>
            <a:endParaRPr lang="ru-RU" dirty="0"/>
          </a:p>
        </p:txBody>
      </p:sp>
      <p:sp>
        <p:nvSpPr>
          <p:cNvPr id="11" name="Title 3">
            <a:extLst>
              <a:ext uri="{FF2B5EF4-FFF2-40B4-BE49-F238E27FC236}">
                <a16:creationId xmlns:a16="http://schemas.microsoft.com/office/drawing/2014/main" id="{49BC717D-59C9-1A19-71F8-56DA3F1516F5}"/>
              </a:ext>
            </a:extLst>
          </p:cNvPr>
          <p:cNvSpPr txBox="1">
            <a:spLocks/>
          </p:cNvSpPr>
          <p:nvPr/>
        </p:nvSpPr>
        <p:spPr bwMode="grayWhite">
          <a:xfrm>
            <a:off x="774032" y="742938"/>
            <a:ext cx="5450305" cy="1524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hr-HR" dirty="0"/>
              <a:t>Analiza rezultata</a:t>
            </a:r>
            <a:endParaRPr lang="ru-RU" dirty="0"/>
          </a:p>
        </p:txBody>
      </p:sp>
      <p:pic>
        <p:nvPicPr>
          <p:cNvPr id="4" name="Picture 3">
            <a:extLst>
              <a:ext uri="{FF2B5EF4-FFF2-40B4-BE49-F238E27FC236}">
                <a16:creationId xmlns:a16="http://schemas.microsoft.com/office/drawing/2014/main" id="{1EA08958-0B46-05BC-AD2D-4270E2CE4E68}"/>
              </a:ext>
            </a:extLst>
          </p:cNvPr>
          <p:cNvPicPr>
            <a:picLocks noChangeAspect="1"/>
          </p:cNvPicPr>
          <p:nvPr/>
        </p:nvPicPr>
        <p:blipFill>
          <a:blip r:embed="rId2"/>
          <a:stretch>
            <a:fillRect/>
          </a:stretch>
        </p:blipFill>
        <p:spPr>
          <a:xfrm>
            <a:off x="1924050" y="1861820"/>
            <a:ext cx="8343900" cy="4800600"/>
          </a:xfrm>
          <a:prstGeom prst="rect">
            <a:avLst/>
          </a:prstGeom>
        </p:spPr>
      </p:pic>
    </p:spTree>
    <p:extLst>
      <p:ext uri="{BB962C8B-B14F-4D97-AF65-F5344CB8AC3E}">
        <p14:creationId xmlns:p14="http://schemas.microsoft.com/office/powerpoint/2010/main" val="335025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lstStyle/>
          <a:p>
            <a:r>
              <a:rPr lang="hr-HR" dirty="0"/>
              <a:t>Uvod</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225392"/>
            <a:ext cx="9829800" cy="749047"/>
          </a:xfrm>
        </p:spPr>
        <p:txBody>
          <a:bodyPr>
            <a:noAutofit/>
          </a:bodyPr>
          <a:lstStyle/>
          <a:p>
            <a:r>
              <a:rPr lang="hr-HR" dirty="0"/>
              <a:t>U današnje vrijeme, s porastom količine podataka u različitim područjima, poput satelitskih snimaka, medicinskih slika ili video zapisa, postaje sve važnije razvijati učinkovite metode za pohranu i prijenos ovih podataka.</a:t>
            </a: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
        <p:nvSpPr>
          <p:cNvPr id="6" name="Text Placeholder 4">
            <a:extLst>
              <a:ext uri="{FF2B5EF4-FFF2-40B4-BE49-F238E27FC236}">
                <a16:creationId xmlns:a16="http://schemas.microsoft.com/office/drawing/2014/main" id="{73C4B1A2-32A8-4F37-9CCC-FC9483C95033}"/>
              </a:ext>
            </a:extLst>
          </p:cNvPr>
          <p:cNvSpPr txBox="1">
            <a:spLocks/>
          </p:cNvSpPr>
          <p:nvPr/>
        </p:nvSpPr>
        <p:spPr>
          <a:xfrm>
            <a:off x="774032" y="3509038"/>
            <a:ext cx="9829800" cy="749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a:t>Kompresija ovih podataka ključna je kako bi se smanjili zahtjevi za pohranom i brzinom prijenosa, a istovremeno zadržala što veća kvaliteta podataka. </a:t>
            </a:r>
            <a:endParaRPr lang="ru-RU" dirty="0"/>
          </a:p>
        </p:txBody>
      </p:sp>
      <p:sp>
        <p:nvSpPr>
          <p:cNvPr id="4" name="Text Placeholder 4">
            <a:extLst>
              <a:ext uri="{FF2B5EF4-FFF2-40B4-BE49-F238E27FC236}">
                <a16:creationId xmlns:a16="http://schemas.microsoft.com/office/drawing/2014/main" id="{7CCDE5CB-3C3D-A35B-9770-9D48EAFEF0E4}"/>
              </a:ext>
            </a:extLst>
          </p:cNvPr>
          <p:cNvSpPr txBox="1">
            <a:spLocks/>
          </p:cNvSpPr>
          <p:nvPr/>
        </p:nvSpPr>
        <p:spPr>
          <a:xfrm>
            <a:off x="774032" y="4548129"/>
            <a:ext cx="9829800" cy="7490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a:t>U ovom seminaru predstavit ćemo metodu tenzorske dekompozicije za kompresiju slika.</a:t>
            </a:r>
            <a:endParaRPr lang="ru-RU" dirty="0"/>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97E39-C5C5-2B30-9D8D-EFF476A6CE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1F4600-9C9D-26A1-4DD0-34132C944FCC}"/>
              </a:ext>
            </a:extLst>
          </p:cNvPr>
          <p:cNvSpPr>
            <a:spLocks noGrp="1"/>
          </p:cNvSpPr>
          <p:nvPr>
            <p:ph type="title"/>
          </p:nvPr>
        </p:nvSpPr>
        <p:spPr>
          <a:xfrm>
            <a:off x="774032" y="1032746"/>
            <a:ext cx="8097252" cy="782638"/>
          </a:xfrm>
        </p:spPr>
        <p:txBody>
          <a:bodyPr>
            <a:normAutofit/>
          </a:bodyPr>
          <a:lstStyle/>
          <a:p>
            <a:r>
              <a:rPr lang="hr-HR" dirty="0"/>
              <a:t>Tucker kompresija</a:t>
            </a:r>
            <a:endParaRPr lang="ru-RU" dirty="0"/>
          </a:p>
        </p:txBody>
      </p:sp>
      <p:sp>
        <p:nvSpPr>
          <p:cNvPr id="4" name="Text Placeholder 3">
            <a:extLst>
              <a:ext uri="{FF2B5EF4-FFF2-40B4-BE49-F238E27FC236}">
                <a16:creationId xmlns:a16="http://schemas.microsoft.com/office/drawing/2014/main" id="{AEA390DE-5FDC-E55D-4779-B76F6DBDE0CD}"/>
              </a:ext>
            </a:extLst>
          </p:cNvPr>
          <p:cNvSpPr>
            <a:spLocks noGrp="1"/>
          </p:cNvSpPr>
          <p:nvPr>
            <p:ph type="body" sz="quarter" idx="15"/>
          </p:nvPr>
        </p:nvSpPr>
        <p:spPr>
          <a:xfrm>
            <a:off x="774032" y="2453980"/>
            <a:ext cx="9956130" cy="2967765"/>
          </a:xfrm>
        </p:spPr>
        <p:txBody>
          <a:bodyPr>
            <a:noAutofit/>
          </a:bodyPr>
          <a:lstStyle/>
          <a:p>
            <a:r>
              <a:rPr lang="hr-HR" sz="2400" dirty="0"/>
              <a:t>J</a:t>
            </a:r>
            <a:r>
              <a:rPr lang="en-US" sz="2400" dirty="0" err="1"/>
              <a:t>edna</a:t>
            </a:r>
            <a:r>
              <a:rPr lang="en-US" sz="2400" dirty="0"/>
              <a:t> od </a:t>
            </a:r>
            <a:r>
              <a:rPr lang="en-US" sz="2400" dirty="0" err="1"/>
              <a:t>najčešće</a:t>
            </a:r>
            <a:r>
              <a:rPr lang="en-US" sz="2400" dirty="0"/>
              <a:t> </a:t>
            </a:r>
            <a:r>
              <a:rPr lang="en-US" sz="2400" dirty="0" err="1"/>
              <a:t>korištenih</a:t>
            </a:r>
            <a:r>
              <a:rPr lang="en-US" sz="2400" dirty="0"/>
              <a:t> </a:t>
            </a:r>
            <a:r>
              <a:rPr lang="en-US" sz="2400" dirty="0" err="1"/>
              <a:t>metoda</a:t>
            </a:r>
            <a:r>
              <a:rPr lang="en-US" sz="2400" dirty="0"/>
              <a:t> </a:t>
            </a:r>
            <a:r>
              <a:rPr lang="en-US" sz="2400" dirty="0" err="1"/>
              <a:t>tenzorske</a:t>
            </a:r>
            <a:r>
              <a:rPr lang="en-US" sz="2400" dirty="0"/>
              <a:t> </a:t>
            </a:r>
            <a:r>
              <a:rPr lang="en-US" sz="2400" dirty="0" err="1"/>
              <a:t>dekompozicije</a:t>
            </a:r>
            <a:endParaRPr lang="hr-HR" sz="2400" dirty="0"/>
          </a:p>
          <a:p>
            <a:r>
              <a:rPr lang="hr-HR" sz="2400" dirty="0"/>
              <a:t>G</a:t>
            </a:r>
            <a:r>
              <a:rPr lang="en-US" sz="2400" dirty="0" err="1"/>
              <a:t>eneralizira</a:t>
            </a:r>
            <a:r>
              <a:rPr lang="en-US" sz="2400" dirty="0"/>
              <a:t> </a:t>
            </a:r>
            <a:r>
              <a:rPr lang="en-US" sz="2400" dirty="0" err="1"/>
              <a:t>singularnu</a:t>
            </a:r>
            <a:r>
              <a:rPr lang="en-US" sz="2400" dirty="0"/>
              <a:t> </a:t>
            </a:r>
            <a:r>
              <a:rPr lang="en-US" sz="2400" dirty="0" err="1"/>
              <a:t>dekompoziciju</a:t>
            </a:r>
            <a:r>
              <a:rPr lang="en-US" sz="2400" dirty="0"/>
              <a:t> (SVD) </a:t>
            </a:r>
            <a:r>
              <a:rPr lang="en-US" sz="2400" dirty="0" err="1"/>
              <a:t>matrice</a:t>
            </a:r>
            <a:r>
              <a:rPr lang="en-US" sz="2400" dirty="0"/>
              <a:t> </a:t>
            </a:r>
            <a:r>
              <a:rPr lang="en-US" sz="2400" dirty="0" err="1"/>
              <a:t>na</a:t>
            </a:r>
            <a:r>
              <a:rPr lang="en-US" sz="2400" dirty="0"/>
              <a:t> </a:t>
            </a:r>
            <a:r>
              <a:rPr lang="en-US" sz="2400" dirty="0" err="1"/>
              <a:t>tenzore</a:t>
            </a:r>
            <a:r>
              <a:rPr lang="en-US" sz="2400" dirty="0"/>
              <a:t> </a:t>
            </a:r>
            <a:r>
              <a:rPr lang="en-US" sz="2400" dirty="0" err="1"/>
              <a:t>višeg</a:t>
            </a:r>
            <a:r>
              <a:rPr lang="en-US" sz="2400" dirty="0"/>
              <a:t> </a:t>
            </a:r>
            <a:r>
              <a:rPr lang="en-US" sz="2400" dirty="0" err="1"/>
              <a:t>reda</a:t>
            </a:r>
            <a:endParaRPr lang="hr-HR" sz="2400" dirty="0"/>
          </a:p>
          <a:p>
            <a:r>
              <a:rPr lang="en-US" sz="2000" dirty="0"/>
              <a:t>Neka je 𝒳 ∈ ℝ^(I₁ × I₂ × ... × Iₙ) </a:t>
            </a:r>
            <a:r>
              <a:rPr lang="en-US" sz="2000" dirty="0" err="1"/>
              <a:t>tenzor</a:t>
            </a:r>
            <a:r>
              <a:rPr lang="en-US" sz="2000" dirty="0"/>
              <a:t> </a:t>
            </a:r>
            <a:r>
              <a:rPr lang="en-US" sz="2000" dirty="0" err="1"/>
              <a:t>reda</a:t>
            </a:r>
            <a:r>
              <a:rPr lang="en-US" sz="2000" dirty="0"/>
              <a:t> N. Tucker </a:t>
            </a:r>
            <a:r>
              <a:rPr lang="en-US" sz="2000" dirty="0" err="1"/>
              <a:t>dekompozicija</a:t>
            </a:r>
            <a:r>
              <a:rPr lang="en-US" sz="2000" dirty="0"/>
              <a:t> </a:t>
            </a:r>
            <a:r>
              <a:rPr lang="en-US" sz="2000" dirty="0" err="1"/>
              <a:t>ovog</a:t>
            </a:r>
            <a:r>
              <a:rPr lang="en-US" sz="2000" dirty="0"/>
              <a:t> </a:t>
            </a:r>
            <a:r>
              <a:rPr lang="en-US" sz="2000" dirty="0" err="1"/>
              <a:t>tenzora</a:t>
            </a:r>
            <a:r>
              <a:rPr lang="en-US" sz="2000" dirty="0"/>
              <a:t> </a:t>
            </a:r>
            <a:r>
              <a:rPr lang="en-US" sz="2000" dirty="0" err="1"/>
              <a:t>može</a:t>
            </a:r>
            <a:r>
              <a:rPr lang="en-US" sz="2000" dirty="0"/>
              <a:t> se </a:t>
            </a:r>
            <a:r>
              <a:rPr lang="en-US" sz="2000" dirty="0" err="1"/>
              <a:t>zapisati</a:t>
            </a:r>
            <a:r>
              <a:rPr lang="en-US" sz="2000" dirty="0"/>
              <a:t> </a:t>
            </a:r>
            <a:r>
              <a:rPr lang="en-US" sz="2000" dirty="0" err="1"/>
              <a:t>kao</a:t>
            </a:r>
            <a:r>
              <a:rPr lang="en-US" sz="2000" dirty="0"/>
              <a:t>:</a:t>
            </a:r>
          </a:p>
          <a:p>
            <a:pPr marL="0" indent="0">
              <a:buNone/>
            </a:pPr>
            <a:r>
              <a:rPr lang="hr-HR" sz="2000" dirty="0"/>
              <a:t>			</a:t>
            </a:r>
            <a:r>
              <a:rPr lang="en-US" sz="2000" dirty="0"/>
              <a:t>𝒳 ≈ 𝒢 ×₁ 𝐔⁽¹⁾ ×₂ 𝐔⁽²⁾ ×₃ ... ×ₙ 𝐔⁽ᴺ⁾,</a:t>
            </a:r>
          </a:p>
          <a:p>
            <a:r>
              <a:rPr lang="en-US" sz="2000" dirty="0" err="1"/>
              <a:t>gdje</a:t>
            </a:r>
            <a:r>
              <a:rPr lang="en-US" sz="2000" dirty="0"/>
              <a:t> je:</a:t>
            </a:r>
          </a:p>
          <a:p>
            <a:pPr marL="0" indent="0">
              <a:buNone/>
            </a:pPr>
            <a:r>
              <a:rPr lang="hr-HR" sz="2000" b="1" dirty="0"/>
              <a:t>	- </a:t>
            </a:r>
            <a:r>
              <a:rPr lang="en-US" sz="2000" b="1" dirty="0"/>
              <a:t>𝒢 ∈ ℝ^(R₁ × R₂ × ... × Rₙ)</a:t>
            </a:r>
            <a:r>
              <a:rPr lang="en-US" sz="2000" dirty="0"/>
              <a:t> - </a:t>
            </a:r>
            <a:r>
              <a:rPr lang="en-US" sz="2000" b="1" dirty="0" err="1"/>
              <a:t>jezgrini</a:t>
            </a:r>
            <a:r>
              <a:rPr lang="en-US" sz="2000" b="1" dirty="0"/>
              <a:t> </a:t>
            </a:r>
            <a:r>
              <a:rPr lang="en-US" sz="2000" b="1" dirty="0" err="1"/>
              <a:t>tenzor</a:t>
            </a:r>
            <a:r>
              <a:rPr lang="en-US" sz="2000" dirty="0"/>
              <a:t> (core tensor) </a:t>
            </a:r>
            <a:r>
              <a:rPr lang="en-US" sz="2000" dirty="0" err="1"/>
              <a:t>manjih</a:t>
            </a:r>
            <a:r>
              <a:rPr lang="en-US" sz="2000" dirty="0"/>
              <a:t> </a:t>
            </a:r>
            <a:r>
              <a:rPr lang="en-US" sz="2000" dirty="0" err="1"/>
              <a:t>dimenzija</a:t>
            </a:r>
            <a:r>
              <a:rPr lang="en-US" sz="2000" dirty="0"/>
              <a:t>,</a:t>
            </a:r>
          </a:p>
          <a:p>
            <a:pPr marL="0" indent="0">
              <a:buNone/>
            </a:pPr>
            <a:r>
              <a:rPr lang="hr-HR" sz="2000" b="1" dirty="0"/>
              <a:t>	- </a:t>
            </a:r>
            <a:r>
              <a:rPr lang="en-US" sz="2000" b="1" dirty="0"/>
              <a:t>𝐔⁽ⁿ⁾ ∈ ℝ^(Iₙ × Rₙ)</a:t>
            </a:r>
            <a:r>
              <a:rPr lang="en-US" sz="2000" dirty="0"/>
              <a:t> - </a:t>
            </a:r>
            <a:r>
              <a:rPr lang="en-US" sz="2000" b="1" dirty="0" err="1"/>
              <a:t>faktorske</a:t>
            </a:r>
            <a:r>
              <a:rPr lang="en-US" sz="2000" b="1" dirty="0"/>
              <a:t> </a:t>
            </a:r>
            <a:r>
              <a:rPr lang="en-US" sz="2000" b="1" dirty="0" err="1"/>
              <a:t>matrice</a:t>
            </a:r>
            <a:r>
              <a:rPr lang="en-US" sz="2000" dirty="0"/>
              <a:t> za </a:t>
            </a:r>
            <a:r>
              <a:rPr lang="en-US" sz="2000" dirty="0" err="1"/>
              <a:t>svaku</a:t>
            </a:r>
            <a:r>
              <a:rPr lang="en-US" sz="2000" dirty="0"/>
              <a:t> </a:t>
            </a:r>
            <a:r>
              <a:rPr lang="en-US" sz="2000" dirty="0" err="1"/>
              <a:t>dimenziju</a:t>
            </a:r>
            <a:r>
              <a:rPr lang="en-US" sz="2000" dirty="0"/>
              <a:t> n,</a:t>
            </a:r>
          </a:p>
          <a:p>
            <a:pPr marL="0" indent="0">
              <a:buNone/>
            </a:pPr>
            <a:r>
              <a:rPr lang="hr-HR" sz="2000" b="1" dirty="0"/>
              <a:t>	- </a:t>
            </a:r>
            <a:r>
              <a:rPr lang="en-US" sz="2000" b="1" dirty="0"/>
              <a:t>×ₙ</a:t>
            </a:r>
            <a:r>
              <a:rPr lang="en-US" sz="2000" dirty="0"/>
              <a:t> - </a:t>
            </a:r>
            <a:r>
              <a:rPr lang="en-US" sz="2000" b="1" dirty="0"/>
              <a:t>mode-n </a:t>
            </a:r>
            <a:r>
              <a:rPr lang="en-US" sz="2000" b="1" dirty="0" err="1"/>
              <a:t>produkt</a:t>
            </a:r>
            <a:r>
              <a:rPr lang="en-US" sz="2000" dirty="0"/>
              <a:t> (</a:t>
            </a:r>
            <a:r>
              <a:rPr lang="en-US" sz="2000" dirty="0" err="1"/>
              <a:t>tenzorsko-matrično</a:t>
            </a:r>
            <a:r>
              <a:rPr lang="en-US" sz="2000" dirty="0"/>
              <a:t> </a:t>
            </a:r>
            <a:r>
              <a:rPr lang="en-US" sz="2000" dirty="0" err="1"/>
              <a:t>množenje</a:t>
            </a:r>
            <a:r>
              <a:rPr lang="en-US" sz="2000" dirty="0"/>
              <a:t> po n-</a:t>
            </a:r>
            <a:r>
              <a:rPr lang="en-US" sz="2000" dirty="0" err="1"/>
              <a:t>toj</a:t>
            </a:r>
            <a:r>
              <a:rPr lang="en-US" sz="2000" dirty="0"/>
              <a:t> </a:t>
            </a:r>
            <a:r>
              <a:rPr lang="en-US" sz="2000" dirty="0" err="1"/>
              <a:t>dimenziji</a:t>
            </a:r>
            <a:r>
              <a:rPr lang="en-US" sz="2000" dirty="0"/>
              <a:t>).</a:t>
            </a:r>
          </a:p>
          <a:p>
            <a:endParaRPr lang="en-US" sz="2400" dirty="0"/>
          </a:p>
        </p:txBody>
      </p:sp>
      <p:sp>
        <p:nvSpPr>
          <p:cNvPr id="2" name="Slide Number Placeholder 1">
            <a:extLst>
              <a:ext uri="{FF2B5EF4-FFF2-40B4-BE49-F238E27FC236}">
                <a16:creationId xmlns:a16="http://schemas.microsoft.com/office/drawing/2014/main" id="{DA629FBA-E1C1-23EB-CD8D-38F20FDFD3CF}"/>
              </a:ext>
            </a:extLst>
          </p:cNvPr>
          <p:cNvSpPr>
            <a:spLocks noGrp="1"/>
          </p:cNvSpPr>
          <p:nvPr>
            <p:ph type="sldNum" sz="quarter" idx="10"/>
          </p:nvPr>
        </p:nvSpPr>
        <p:spPr/>
        <p:txBody>
          <a:bodyPr/>
          <a:lstStyle/>
          <a:p>
            <a:fld id="{D495E168-DA5E-4888-8D8A-92B118324C14}" type="slidenum">
              <a:rPr lang="ru-RU" smtClean="0"/>
              <a:pPr/>
              <a:t>20</a:t>
            </a:fld>
            <a:endParaRPr lang="ru-RU" dirty="0"/>
          </a:p>
        </p:txBody>
      </p:sp>
    </p:spTree>
    <p:extLst>
      <p:ext uri="{BB962C8B-B14F-4D97-AF65-F5344CB8AC3E}">
        <p14:creationId xmlns:p14="http://schemas.microsoft.com/office/powerpoint/2010/main" val="1500687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39E66-C95E-BB43-390B-F654FB5A26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2CEF9E-9BCE-174B-7432-C4333E799520}"/>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1079700A-5347-4160-5977-8CA74A1CD2DF}"/>
              </a:ext>
            </a:extLst>
          </p:cNvPr>
          <p:cNvSpPr>
            <a:spLocks noGrp="1"/>
          </p:cNvSpPr>
          <p:nvPr>
            <p:ph type="sldNum" sz="quarter" idx="10"/>
          </p:nvPr>
        </p:nvSpPr>
        <p:spPr bwMode="grayWhite"/>
        <p:txBody>
          <a:bodyPr/>
          <a:lstStyle/>
          <a:p>
            <a:fld id="{D495E168-DA5E-4888-8D8A-92B118324C14}" type="slidenum">
              <a:rPr lang="ru-RU" smtClean="0"/>
              <a:pPr/>
              <a:t>21</a:t>
            </a:fld>
            <a:endParaRPr lang="ru-RU" dirty="0"/>
          </a:p>
        </p:txBody>
      </p:sp>
      <p:sp>
        <p:nvSpPr>
          <p:cNvPr id="3" name="TextBox 2">
            <a:extLst>
              <a:ext uri="{FF2B5EF4-FFF2-40B4-BE49-F238E27FC236}">
                <a16:creationId xmlns:a16="http://schemas.microsoft.com/office/drawing/2014/main" id="{CD7F20B8-3ADA-DEB3-89A5-86CA5B9B126F}"/>
              </a:ext>
            </a:extLst>
          </p:cNvPr>
          <p:cNvSpPr txBox="1"/>
          <p:nvPr/>
        </p:nvSpPr>
        <p:spPr>
          <a:xfrm>
            <a:off x="267855" y="3177308"/>
            <a:ext cx="4184071" cy="2308324"/>
          </a:xfrm>
          <a:prstGeom prst="rect">
            <a:avLst/>
          </a:prstGeom>
          <a:noFill/>
        </p:spPr>
        <p:txBody>
          <a:bodyPr wrap="square" rtlCol="0">
            <a:spAutoFit/>
          </a:bodyPr>
          <a:lstStyle/>
          <a:p>
            <a:r>
              <a:rPr lang="hr-HR" dirty="0">
                <a:solidFill>
                  <a:schemeClr val="bg1"/>
                </a:solidFill>
              </a:rPr>
              <a:t>KOMPRESIJA CIJELE SLIKE</a:t>
            </a:r>
          </a:p>
          <a:p>
            <a:endParaRPr lang="hr-HR" dirty="0">
              <a:solidFill>
                <a:schemeClr val="bg1"/>
              </a:solidFill>
            </a:endParaRPr>
          </a:p>
          <a:p>
            <a:r>
              <a:rPr lang="en-US" dirty="0" err="1">
                <a:solidFill>
                  <a:schemeClr val="bg1"/>
                </a:solidFill>
              </a:rPr>
              <a:t>Kod</a:t>
            </a:r>
            <a:r>
              <a:rPr lang="en-US" dirty="0">
                <a:solidFill>
                  <a:schemeClr val="bg1"/>
                </a:solidFill>
              </a:rPr>
              <a:t> </a:t>
            </a:r>
            <a:r>
              <a:rPr lang="en-US" dirty="0" err="1">
                <a:solidFill>
                  <a:schemeClr val="bg1"/>
                </a:solidFill>
              </a:rPr>
              <a:t>ovog</a:t>
            </a:r>
            <a:r>
              <a:rPr lang="en-US" dirty="0">
                <a:solidFill>
                  <a:schemeClr val="bg1"/>
                </a:solidFill>
              </a:rPr>
              <a:t> </a:t>
            </a:r>
            <a:r>
              <a:rPr lang="en-US" dirty="0" err="1">
                <a:solidFill>
                  <a:schemeClr val="bg1"/>
                </a:solidFill>
              </a:rPr>
              <a:t>pristupa</a:t>
            </a:r>
            <a:r>
              <a:rPr lang="en-US" dirty="0">
                <a:solidFill>
                  <a:schemeClr val="bg1"/>
                </a:solidFill>
              </a:rPr>
              <a:t> </a:t>
            </a:r>
            <a:r>
              <a:rPr lang="en-US" dirty="0" err="1">
                <a:solidFill>
                  <a:schemeClr val="bg1"/>
                </a:solidFill>
              </a:rPr>
              <a:t>kompresija</a:t>
            </a:r>
            <a:r>
              <a:rPr lang="en-US" dirty="0">
                <a:solidFill>
                  <a:schemeClr val="bg1"/>
                </a:solidFill>
              </a:rPr>
              <a:t> se </a:t>
            </a:r>
            <a:r>
              <a:rPr lang="en-US" dirty="0" err="1">
                <a:solidFill>
                  <a:schemeClr val="bg1"/>
                </a:solidFill>
              </a:rPr>
              <a:t>primjenjuje</a:t>
            </a:r>
            <a:r>
              <a:rPr lang="en-US" dirty="0">
                <a:solidFill>
                  <a:schemeClr val="bg1"/>
                </a:solidFill>
              </a:rPr>
              <a:t> </a:t>
            </a:r>
            <a:r>
              <a:rPr lang="en-US" dirty="0" err="1">
                <a:solidFill>
                  <a:schemeClr val="bg1"/>
                </a:solidFill>
              </a:rPr>
              <a:t>na</a:t>
            </a:r>
            <a:r>
              <a:rPr lang="en-US" dirty="0">
                <a:solidFill>
                  <a:schemeClr val="bg1"/>
                </a:solidFill>
              </a:rPr>
              <a:t> </a:t>
            </a:r>
            <a:r>
              <a:rPr lang="en-US" dirty="0" err="1">
                <a:solidFill>
                  <a:schemeClr val="bg1"/>
                </a:solidFill>
              </a:rPr>
              <a:t>cijelu</a:t>
            </a:r>
            <a:r>
              <a:rPr lang="en-US" dirty="0">
                <a:solidFill>
                  <a:schemeClr val="bg1"/>
                </a:solidFill>
              </a:rPr>
              <a:t> </a:t>
            </a:r>
            <a:r>
              <a:rPr lang="en-US" dirty="0" err="1">
                <a:solidFill>
                  <a:schemeClr val="bg1"/>
                </a:solidFill>
              </a:rPr>
              <a:t>sliku</a:t>
            </a:r>
            <a:r>
              <a:rPr lang="en-US" dirty="0">
                <a:solidFill>
                  <a:schemeClr val="bg1"/>
                </a:solidFill>
              </a:rPr>
              <a:t>, </a:t>
            </a:r>
            <a:r>
              <a:rPr lang="en-US" dirty="0" err="1">
                <a:solidFill>
                  <a:schemeClr val="bg1"/>
                </a:solidFill>
              </a:rPr>
              <a:t>uključujući</a:t>
            </a:r>
            <a:r>
              <a:rPr lang="en-US" dirty="0">
                <a:solidFill>
                  <a:schemeClr val="bg1"/>
                </a:solidFill>
              </a:rPr>
              <a:t> </a:t>
            </a:r>
            <a:r>
              <a:rPr lang="en-US" dirty="0" err="1">
                <a:solidFill>
                  <a:schemeClr val="bg1"/>
                </a:solidFill>
              </a:rPr>
              <a:t>sva</a:t>
            </a:r>
            <a:r>
              <a:rPr lang="en-US" dirty="0">
                <a:solidFill>
                  <a:schemeClr val="bg1"/>
                </a:solidFill>
              </a:rPr>
              <a:t> tri</a:t>
            </a:r>
            <a:r>
              <a:rPr lang="hr-HR" dirty="0">
                <a:solidFill>
                  <a:schemeClr val="bg1"/>
                </a:solidFill>
              </a:rPr>
              <a:t> </a:t>
            </a:r>
            <a:r>
              <a:rPr lang="en-US" dirty="0">
                <a:solidFill>
                  <a:schemeClr val="bg1"/>
                </a:solidFill>
              </a:rPr>
              <a:t>RGB </a:t>
            </a:r>
            <a:r>
              <a:rPr lang="en-US" dirty="0" err="1">
                <a:solidFill>
                  <a:schemeClr val="bg1"/>
                </a:solidFill>
              </a:rPr>
              <a:t>kanala</a:t>
            </a:r>
            <a:r>
              <a:rPr lang="en-US" dirty="0">
                <a:solidFill>
                  <a:schemeClr val="bg1"/>
                </a:solidFill>
              </a:rPr>
              <a:t>. </a:t>
            </a:r>
            <a:r>
              <a:rPr lang="en-US" dirty="0" err="1">
                <a:solidFill>
                  <a:schemeClr val="bg1"/>
                </a:solidFill>
              </a:rPr>
              <a:t>Budući</a:t>
            </a:r>
            <a:r>
              <a:rPr lang="en-US" dirty="0">
                <a:solidFill>
                  <a:schemeClr val="bg1"/>
                </a:solidFill>
              </a:rPr>
              <a:t> da se </a:t>
            </a:r>
            <a:r>
              <a:rPr lang="en-US" dirty="0" err="1">
                <a:solidFill>
                  <a:schemeClr val="bg1"/>
                </a:solidFill>
              </a:rPr>
              <a:t>svi</a:t>
            </a:r>
            <a:r>
              <a:rPr lang="en-US" dirty="0">
                <a:solidFill>
                  <a:schemeClr val="bg1"/>
                </a:solidFill>
              </a:rPr>
              <a:t> </a:t>
            </a:r>
            <a:r>
              <a:rPr lang="en-US" dirty="0" err="1">
                <a:solidFill>
                  <a:schemeClr val="bg1"/>
                </a:solidFill>
              </a:rPr>
              <a:t>kanali</a:t>
            </a:r>
            <a:r>
              <a:rPr lang="en-US" dirty="0">
                <a:solidFill>
                  <a:schemeClr val="bg1"/>
                </a:solidFill>
              </a:rPr>
              <a:t> </a:t>
            </a:r>
            <a:r>
              <a:rPr lang="en-US" dirty="0" err="1">
                <a:solidFill>
                  <a:schemeClr val="bg1"/>
                </a:solidFill>
              </a:rPr>
              <a:t>istovremeno</a:t>
            </a:r>
            <a:r>
              <a:rPr lang="en-US" dirty="0">
                <a:solidFill>
                  <a:schemeClr val="bg1"/>
                </a:solidFill>
              </a:rPr>
              <a:t> </a:t>
            </a:r>
            <a:r>
              <a:rPr lang="en-US" dirty="0" err="1">
                <a:solidFill>
                  <a:schemeClr val="bg1"/>
                </a:solidFill>
              </a:rPr>
              <a:t>podvrgavaju</a:t>
            </a:r>
            <a:r>
              <a:rPr lang="en-US" dirty="0">
                <a:solidFill>
                  <a:schemeClr val="bg1"/>
                </a:solidFill>
              </a:rPr>
              <a:t> </a:t>
            </a:r>
            <a:r>
              <a:rPr lang="en-US" dirty="0" err="1">
                <a:solidFill>
                  <a:schemeClr val="bg1"/>
                </a:solidFill>
              </a:rPr>
              <a:t>dekompoziciji</a:t>
            </a:r>
            <a:r>
              <a:rPr lang="en-US" dirty="0">
                <a:solidFill>
                  <a:schemeClr val="bg1"/>
                </a:solidFill>
              </a:rPr>
              <a:t>, </a:t>
            </a:r>
            <a:r>
              <a:rPr lang="en-US" dirty="0" err="1">
                <a:solidFill>
                  <a:schemeClr val="bg1"/>
                </a:solidFill>
              </a:rPr>
              <a:t>dolazi</a:t>
            </a:r>
            <a:r>
              <a:rPr lang="hr-HR" dirty="0">
                <a:solidFill>
                  <a:schemeClr val="bg1"/>
                </a:solidFill>
              </a:rPr>
              <a:t> </a:t>
            </a:r>
            <a:r>
              <a:rPr lang="en-US" dirty="0">
                <a:solidFill>
                  <a:schemeClr val="bg1"/>
                </a:solidFill>
              </a:rPr>
              <a:t>do </a:t>
            </a:r>
            <a:r>
              <a:rPr lang="en-US" dirty="0" err="1">
                <a:solidFill>
                  <a:schemeClr val="bg1"/>
                </a:solidFill>
              </a:rPr>
              <a:t>značajne</a:t>
            </a:r>
            <a:r>
              <a:rPr lang="en-US" dirty="0">
                <a:solidFill>
                  <a:schemeClr val="bg1"/>
                </a:solidFill>
              </a:rPr>
              <a:t> </a:t>
            </a:r>
            <a:r>
              <a:rPr lang="en-US" dirty="0" err="1">
                <a:solidFill>
                  <a:schemeClr val="bg1"/>
                </a:solidFill>
              </a:rPr>
              <a:t>promjene</a:t>
            </a:r>
            <a:r>
              <a:rPr lang="en-US" dirty="0">
                <a:solidFill>
                  <a:schemeClr val="bg1"/>
                </a:solidFill>
              </a:rPr>
              <a:t> u </a:t>
            </a:r>
            <a:r>
              <a:rPr lang="en-US" dirty="0" err="1">
                <a:solidFill>
                  <a:schemeClr val="bg1"/>
                </a:solidFill>
              </a:rPr>
              <a:t>strukturi</a:t>
            </a:r>
            <a:r>
              <a:rPr lang="en-US" dirty="0">
                <a:solidFill>
                  <a:schemeClr val="bg1"/>
                </a:solidFill>
              </a:rPr>
              <a:t> </a:t>
            </a:r>
            <a:r>
              <a:rPr lang="en-US" dirty="0" err="1">
                <a:solidFill>
                  <a:schemeClr val="bg1"/>
                </a:solidFill>
              </a:rPr>
              <a:t>slike</a:t>
            </a:r>
            <a:r>
              <a:rPr lang="en-US" dirty="0">
                <a:solidFill>
                  <a:schemeClr val="bg1"/>
                </a:solidFill>
              </a:rPr>
              <a:t>.</a:t>
            </a:r>
          </a:p>
        </p:txBody>
      </p:sp>
      <p:pic>
        <p:nvPicPr>
          <p:cNvPr id="6" name="Picture 5">
            <a:extLst>
              <a:ext uri="{FF2B5EF4-FFF2-40B4-BE49-F238E27FC236}">
                <a16:creationId xmlns:a16="http://schemas.microsoft.com/office/drawing/2014/main" id="{C2190A22-B4AD-E387-7D00-8DF6BF20DDC4}"/>
              </a:ext>
            </a:extLst>
          </p:cNvPr>
          <p:cNvPicPr>
            <a:picLocks noChangeAspect="1"/>
          </p:cNvPicPr>
          <p:nvPr/>
        </p:nvPicPr>
        <p:blipFill>
          <a:blip r:embed="rId2"/>
          <a:stretch>
            <a:fillRect/>
          </a:stretch>
        </p:blipFill>
        <p:spPr>
          <a:xfrm>
            <a:off x="4451926" y="1597314"/>
            <a:ext cx="7200900" cy="5067300"/>
          </a:xfrm>
          <a:prstGeom prst="rect">
            <a:avLst/>
          </a:prstGeom>
        </p:spPr>
      </p:pic>
    </p:spTree>
    <p:extLst>
      <p:ext uri="{BB962C8B-B14F-4D97-AF65-F5344CB8AC3E}">
        <p14:creationId xmlns:p14="http://schemas.microsoft.com/office/powerpoint/2010/main" val="2173164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87664-4538-8239-A172-DC073C1FDB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77EF0A2-55C5-1D40-9C43-3A90B11BA32E}"/>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59D54CCD-11F3-0792-036A-F3EB10A62F69}"/>
              </a:ext>
            </a:extLst>
          </p:cNvPr>
          <p:cNvSpPr>
            <a:spLocks noGrp="1"/>
          </p:cNvSpPr>
          <p:nvPr>
            <p:ph type="sldNum" sz="quarter" idx="10"/>
          </p:nvPr>
        </p:nvSpPr>
        <p:spPr bwMode="grayWhite"/>
        <p:txBody>
          <a:bodyPr/>
          <a:lstStyle/>
          <a:p>
            <a:fld id="{D495E168-DA5E-4888-8D8A-92B118324C14}" type="slidenum">
              <a:rPr lang="ru-RU" smtClean="0"/>
              <a:pPr/>
              <a:t>22</a:t>
            </a:fld>
            <a:endParaRPr lang="ru-RU" dirty="0"/>
          </a:p>
        </p:txBody>
      </p:sp>
      <p:pic>
        <p:nvPicPr>
          <p:cNvPr id="7" name="Picture 6">
            <a:extLst>
              <a:ext uri="{FF2B5EF4-FFF2-40B4-BE49-F238E27FC236}">
                <a16:creationId xmlns:a16="http://schemas.microsoft.com/office/drawing/2014/main" id="{536B55D5-259E-005F-FB6D-A05747ECE272}"/>
              </a:ext>
            </a:extLst>
          </p:cNvPr>
          <p:cNvPicPr>
            <a:picLocks noChangeAspect="1"/>
          </p:cNvPicPr>
          <p:nvPr/>
        </p:nvPicPr>
        <p:blipFill>
          <a:blip r:embed="rId2"/>
          <a:stretch>
            <a:fillRect/>
          </a:stretch>
        </p:blipFill>
        <p:spPr>
          <a:xfrm>
            <a:off x="4154170" y="1664335"/>
            <a:ext cx="6667500" cy="4972050"/>
          </a:xfrm>
          <a:prstGeom prst="rect">
            <a:avLst/>
          </a:prstGeom>
        </p:spPr>
      </p:pic>
    </p:spTree>
    <p:extLst>
      <p:ext uri="{BB962C8B-B14F-4D97-AF65-F5344CB8AC3E}">
        <p14:creationId xmlns:p14="http://schemas.microsoft.com/office/powerpoint/2010/main" val="2057602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BDE4-42C3-AFE3-EFFA-04AFB921DB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F1DC69-1D7A-EA15-E53B-6730DC23F093}"/>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16B0EAF0-A4D9-63DC-5820-000C30B1D5D0}"/>
              </a:ext>
            </a:extLst>
          </p:cNvPr>
          <p:cNvSpPr>
            <a:spLocks noGrp="1"/>
          </p:cNvSpPr>
          <p:nvPr>
            <p:ph type="sldNum" sz="quarter" idx="10"/>
          </p:nvPr>
        </p:nvSpPr>
        <p:spPr bwMode="grayWhite"/>
        <p:txBody>
          <a:bodyPr/>
          <a:lstStyle/>
          <a:p>
            <a:fld id="{D495E168-DA5E-4888-8D8A-92B118324C14}" type="slidenum">
              <a:rPr lang="ru-RU" smtClean="0"/>
              <a:pPr/>
              <a:t>23</a:t>
            </a:fld>
            <a:endParaRPr lang="ru-RU" dirty="0"/>
          </a:p>
        </p:txBody>
      </p:sp>
      <p:pic>
        <p:nvPicPr>
          <p:cNvPr id="5" name="Picture 4">
            <a:extLst>
              <a:ext uri="{FF2B5EF4-FFF2-40B4-BE49-F238E27FC236}">
                <a16:creationId xmlns:a16="http://schemas.microsoft.com/office/drawing/2014/main" id="{5C9FF33B-9D9F-6822-436C-7D5E47EF3E7A}"/>
              </a:ext>
            </a:extLst>
          </p:cNvPr>
          <p:cNvPicPr>
            <a:picLocks noChangeAspect="1"/>
          </p:cNvPicPr>
          <p:nvPr/>
        </p:nvPicPr>
        <p:blipFill>
          <a:blip r:embed="rId2"/>
          <a:stretch>
            <a:fillRect/>
          </a:stretch>
        </p:blipFill>
        <p:spPr>
          <a:xfrm>
            <a:off x="1377373" y="2506662"/>
            <a:ext cx="9067800" cy="3267075"/>
          </a:xfrm>
          <a:prstGeom prst="rect">
            <a:avLst/>
          </a:prstGeom>
        </p:spPr>
      </p:pic>
    </p:spTree>
    <p:extLst>
      <p:ext uri="{BB962C8B-B14F-4D97-AF65-F5344CB8AC3E}">
        <p14:creationId xmlns:p14="http://schemas.microsoft.com/office/powerpoint/2010/main" val="2237294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F62A-2649-7C87-7EF7-54C006C07B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060A7E-5525-7D78-E372-DE9173F59205}"/>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559D1865-8F19-8A57-7C02-2146F8772DB4}"/>
              </a:ext>
            </a:extLst>
          </p:cNvPr>
          <p:cNvSpPr>
            <a:spLocks noGrp="1"/>
          </p:cNvSpPr>
          <p:nvPr>
            <p:ph type="sldNum" sz="quarter" idx="10"/>
          </p:nvPr>
        </p:nvSpPr>
        <p:spPr bwMode="grayWhite"/>
        <p:txBody>
          <a:bodyPr/>
          <a:lstStyle/>
          <a:p>
            <a:fld id="{D495E168-DA5E-4888-8D8A-92B118324C14}" type="slidenum">
              <a:rPr lang="ru-RU" smtClean="0"/>
              <a:pPr/>
              <a:t>24</a:t>
            </a:fld>
            <a:endParaRPr lang="ru-RU" dirty="0"/>
          </a:p>
        </p:txBody>
      </p:sp>
      <p:sp>
        <p:nvSpPr>
          <p:cNvPr id="3" name="TextBox 2">
            <a:extLst>
              <a:ext uri="{FF2B5EF4-FFF2-40B4-BE49-F238E27FC236}">
                <a16:creationId xmlns:a16="http://schemas.microsoft.com/office/drawing/2014/main" id="{8A85408A-9CE2-5FB2-463F-CF9BC85177E1}"/>
              </a:ext>
            </a:extLst>
          </p:cNvPr>
          <p:cNvSpPr txBox="1"/>
          <p:nvPr/>
        </p:nvSpPr>
        <p:spPr>
          <a:xfrm>
            <a:off x="267855" y="3177308"/>
            <a:ext cx="4184071" cy="2308324"/>
          </a:xfrm>
          <a:prstGeom prst="rect">
            <a:avLst/>
          </a:prstGeom>
          <a:noFill/>
        </p:spPr>
        <p:txBody>
          <a:bodyPr wrap="square" rtlCol="0">
            <a:spAutoFit/>
          </a:bodyPr>
          <a:lstStyle/>
          <a:p>
            <a:r>
              <a:rPr lang="hr-HR" dirty="0">
                <a:solidFill>
                  <a:schemeClr val="bg1"/>
                </a:solidFill>
              </a:rPr>
              <a:t>KOMPRESIRAMO R KANAL</a:t>
            </a:r>
          </a:p>
          <a:p>
            <a:endParaRPr lang="hr-HR" dirty="0">
              <a:solidFill>
                <a:schemeClr val="bg1"/>
              </a:solidFill>
            </a:endParaRPr>
          </a:p>
          <a:p>
            <a:r>
              <a:rPr lang="en-US" dirty="0" err="1">
                <a:solidFill>
                  <a:schemeClr val="bg1"/>
                </a:solidFill>
              </a:rPr>
              <a:t>Kompresija</a:t>
            </a:r>
            <a:r>
              <a:rPr lang="en-US" dirty="0">
                <a:solidFill>
                  <a:schemeClr val="bg1"/>
                </a:solidFill>
              </a:rPr>
              <a:t> </a:t>
            </a:r>
            <a:r>
              <a:rPr lang="en-US" dirty="0" err="1">
                <a:solidFill>
                  <a:schemeClr val="bg1"/>
                </a:solidFill>
              </a:rPr>
              <a:t>samo</a:t>
            </a:r>
            <a:r>
              <a:rPr lang="en-US" dirty="0">
                <a:solidFill>
                  <a:schemeClr val="bg1"/>
                </a:solidFill>
              </a:rPr>
              <a:t> </a:t>
            </a:r>
            <a:r>
              <a:rPr lang="en-US" dirty="0" err="1">
                <a:solidFill>
                  <a:schemeClr val="bg1"/>
                </a:solidFill>
              </a:rPr>
              <a:t>dijela</a:t>
            </a:r>
            <a:r>
              <a:rPr lang="en-US" dirty="0">
                <a:solidFill>
                  <a:schemeClr val="bg1"/>
                </a:solidFill>
              </a:rPr>
              <a:t> </a:t>
            </a:r>
            <a:r>
              <a:rPr lang="en-US" dirty="0" err="1">
                <a:solidFill>
                  <a:schemeClr val="bg1"/>
                </a:solidFill>
              </a:rPr>
              <a:t>slike</a:t>
            </a:r>
            <a:r>
              <a:rPr lang="en-US" dirty="0">
                <a:solidFill>
                  <a:schemeClr val="bg1"/>
                </a:solidFill>
              </a:rPr>
              <a:t> </a:t>
            </a:r>
            <a:r>
              <a:rPr lang="en-US" dirty="0" err="1">
                <a:solidFill>
                  <a:schemeClr val="bg1"/>
                </a:solidFill>
              </a:rPr>
              <a:t>može</a:t>
            </a:r>
            <a:r>
              <a:rPr lang="en-US" dirty="0">
                <a:solidFill>
                  <a:schemeClr val="bg1"/>
                </a:solidFill>
              </a:rPr>
              <a:t> </a:t>
            </a:r>
            <a:r>
              <a:rPr lang="en-US" dirty="0" err="1">
                <a:solidFill>
                  <a:schemeClr val="bg1"/>
                </a:solidFill>
              </a:rPr>
              <a:t>dovesti</a:t>
            </a:r>
            <a:r>
              <a:rPr lang="en-US" dirty="0">
                <a:solidFill>
                  <a:schemeClr val="bg1"/>
                </a:solidFill>
              </a:rPr>
              <a:t> do </a:t>
            </a:r>
            <a:r>
              <a:rPr lang="en-US" dirty="0" err="1">
                <a:solidFill>
                  <a:schemeClr val="bg1"/>
                </a:solidFill>
              </a:rPr>
              <a:t>većih</a:t>
            </a:r>
            <a:r>
              <a:rPr lang="en-US" dirty="0">
                <a:solidFill>
                  <a:schemeClr val="bg1"/>
                </a:solidFill>
              </a:rPr>
              <a:t> </a:t>
            </a:r>
            <a:r>
              <a:rPr lang="en-US" dirty="0" err="1">
                <a:solidFill>
                  <a:schemeClr val="bg1"/>
                </a:solidFill>
              </a:rPr>
              <a:t>ušteda</a:t>
            </a:r>
            <a:r>
              <a:rPr lang="en-US" dirty="0">
                <a:solidFill>
                  <a:schemeClr val="bg1"/>
                </a:solidFill>
              </a:rPr>
              <a:t> u </a:t>
            </a:r>
            <a:r>
              <a:rPr lang="en-US" dirty="0" err="1">
                <a:solidFill>
                  <a:schemeClr val="bg1"/>
                </a:solidFill>
              </a:rPr>
              <a:t>veličini</a:t>
            </a:r>
            <a:r>
              <a:rPr lang="en-US" dirty="0">
                <a:solidFill>
                  <a:schemeClr val="bg1"/>
                </a:solidFill>
              </a:rPr>
              <a:t> </a:t>
            </a:r>
            <a:r>
              <a:rPr lang="en-US" dirty="0" err="1">
                <a:solidFill>
                  <a:schemeClr val="bg1"/>
                </a:solidFill>
              </a:rPr>
              <a:t>datoteke</a:t>
            </a:r>
            <a:r>
              <a:rPr lang="en-US" dirty="0">
                <a:solidFill>
                  <a:schemeClr val="bg1"/>
                </a:solidFill>
              </a:rPr>
              <a:t>, </a:t>
            </a:r>
            <a:r>
              <a:rPr lang="en-US" dirty="0" err="1">
                <a:solidFill>
                  <a:schemeClr val="bg1"/>
                </a:solidFill>
              </a:rPr>
              <a:t>poboljšane</a:t>
            </a:r>
            <a:r>
              <a:rPr lang="en-US" dirty="0">
                <a:solidFill>
                  <a:schemeClr val="bg1"/>
                </a:solidFill>
              </a:rPr>
              <a:t> </a:t>
            </a:r>
            <a:r>
              <a:rPr lang="en-US" dirty="0" err="1">
                <a:solidFill>
                  <a:schemeClr val="bg1"/>
                </a:solidFill>
              </a:rPr>
              <a:t>performanse</a:t>
            </a:r>
            <a:r>
              <a:rPr lang="en-US" dirty="0">
                <a:solidFill>
                  <a:schemeClr val="bg1"/>
                </a:solidFill>
              </a:rPr>
              <a:t> </a:t>
            </a:r>
            <a:r>
              <a:rPr lang="en-US" dirty="0" err="1">
                <a:solidFill>
                  <a:schemeClr val="bg1"/>
                </a:solidFill>
              </a:rPr>
              <a:t>i</a:t>
            </a:r>
            <a:r>
              <a:rPr lang="en-US" dirty="0">
                <a:solidFill>
                  <a:schemeClr val="bg1"/>
                </a:solidFill>
              </a:rPr>
              <a:t> </a:t>
            </a:r>
            <a:r>
              <a:rPr lang="en-US" dirty="0" err="1">
                <a:solidFill>
                  <a:schemeClr val="bg1"/>
                </a:solidFill>
              </a:rPr>
              <a:t>optimizaciju</a:t>
            </a:r>
            <a:r>
              <a:rPr lang="en-US" dirty="0">
                <a:solidFill>
                  <a:schemeClr val="bg1"/>
                </a:solidFill>
              </a:rPr>
              <a:t> </a:t>
            </a:r>
            <a:r>
              <a:rPr lang="en-US" dirty="0" err="1">
                <a:solidFill>
                  <a:schemeClr val="bg1"/>
                </a:solidFill>
              </a:rPr>
              <a:t>resursa</a:t>
            </a:r>
            <a:r>
              <a:rPr lang="en-US" dirty="0">
                <a:solidFill>
                  <a:schemeClr val="bg1"/>
                </a:solidFill>
              </a:rPr>
              <a:t>, </a:t>
            </a:r>
            <a:r>
              <a:rPr lang="en-US" dirty="0" err="1">
                <a:solidFill>
                  <a:schemeClr val="bg1"/>
                </a:solidFill>
              </a:rPr>
              <a:t>dok</a:t>
            </a:r>
            <a:r>
              <a:rPr lang="en-US" dirty="0">
                <a:solidFill>
                  <a:schemeClr val="bg1"/>
                </a:solidFill>
              </a:rPr>
              <a:t> se</a:t>
            </a:r>
            <a:r>
              <a:rPr lang="hr-HR" dirty="0">
                <a:solidFill>
                  <a:schemeClr val="bg1"/>
                </a:solidFill>
              </a:rPr>
              <a:t> </a:t>
            </a:r>
            <a:r>
              <a:rPr lang="en-US" dirty="0" err="1">
                <a:solidFill>
                  <a:schemeClr val="bg1"/>
                </a:solidFill>
              </a:rPr>
              <a:t>istovremeno</a:t>
            </a:r>
            <a:r>
              <a:rPr lang="en-US" dirty="0">
                <a:solidFill>
                  <a:schemeClr val="bg1"/>
                </a:solidFill>
              </a:rPr>
              <a:t> </a:t>
            </a:r>
            <a:r>
              <a:rPr lang="en-US" dirty="0" err="1">
                <a:solidFill>
                  <a:schemeClr val="bg1"/>
                </a:solidFill>
              </a:rPr>
              <a:t>čuva</a:t>
            </a:r>
            <a:r>
              <a:rPr lang="en-US" dirty="0">
                <a:solidFill>
                  <a:schemeClr val="bg1"/>
                </a:solidFill>
              </a:rPr>
              <a:t> </a:t>
            </a:r>
            <a:r>
              <a:rPr lang="en-US" dirty="0" err="1">
                <a:solidFill>
                  <a:schemeClr val="bg1"/>
                </a:solidFill>
              </a:rPr>
              <a:t>ključna</a:t>
            </a:r>
            <a:r>
              <a:rPr lang="en-US" dirty="0">
                <a:solidFill>
                  <a:schemeClr val="bg1"/>
                </a:solidFill>
              </a:rPr>
              <a:t> </a:t>
            </a:r>
            <a:r>
              <a:rPr lang="en-US" dirty="0" err="1">
                <a:solidFill>
                  <a:schemeClr val="bg1"/>
                </a:solidFill>
              </a:rPr>
              <a:t>vizualna</a:t>
            </a:r>
            <a:r>
              <a:rPr lang="hr-HR" dirty="0">
                <a:solidFill>
                  <a:schemeClr val="bg1"/>
                </a:solidFill>
              </a:rPr>
              <a:t> </a:t>
            </a:r>
            <a:r>
              <a:rPr lang="en-US" dirty="0" err="1">
                <a:solidFill>
                  <a:schemeClr val="bg1"/>
                </a:solidFill>
              </a:rPr>
              <a:t>kvaliteta</a:t>
            </a:r>
            <a:r>
              <a:rPr lang="en-US" dirty="0">
                <a:solidFill>
                  <a:schemeClr val="bg1"/>
                </a:solidFill>
              </a:rPr>
              <a:t>.</a:t>
            </a:r>
          </a:p>
        </p:txBody>
      </p:sp>
      <p:pic>
        <p:nvPicPr>
          <p:cNvPr id="7" name="Picture 6">
            <a:extLst>
              <a:ext uri="{FF2B5EF4-FFF2-40B4-BE49-F238E27FC236}">
                <a16:creationId xmlns:a16="http://schemas.microsoft.com/office/drawing/2014/main" id="{16D11A2D-A544-617E-6CBA-C4BFC1A127E0}"/>
              </a:ext>
            </a:extLst>
          </p:cNvPr>
          <p:cNvPicPr>
            <a:picLocks noChangeAspect="1"/>
          </p:cNvPicPr>
          <p:nvPr/>
        </p:nvPicPr>
        <p:blipFill>
          <a:blip r:embed="rId2"/>
          <a:stretch>
            <a:fillRect/>
          </a:stretch>
        </p:blipFill>
        <p:spPr>
          <a:xfrm>
            <a:off x="4468238" y="1569683"/>
            <a:ext cx="6543675" cy="4981575"/>
          </a:xfrm>
          <a:prstGeom prst="rect">
            <a:avLst/>
          </a:prstGeom>
        </p:spPr>
      </p:pic>
    </p:spTree>
    <p:extLst>
      <p:ext uri="{BB962C8B-B14F-4D97-AF65-F5344CB8AC3E}">
        <p14:creationId xmlns:p14="http://schemas.microsoft.com/office/powerpoint/2010/main" val="856011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AF6A3-5CCD-0FED-2949-58F5780E1D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F02FA4-8481-FA29-64D6-9458C6474E58}"/>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B74ECBA0-9B4C-AEEF-C790-C277C38034CE}"/>
              </a:ext>
            </a:extLst>
          </p:cNvPr>
          <p:cNvSpPr>
            <a:spLocks noGrp="1"/>
          </p:cNvSpPr>
          <p:nvPr>
            <p:ph type="sldNum" sz="quarter" idx="10"/>
          </p:nvPr>
        </p:nvSpPr>
        <p:spPr bwMode="grayWhite"/>
        <p:txBody>
          <a:bodyPr/>
          <a:lstStyle/>
          <a:p>
            <a:fld id="{D495E168-DA5E-4888-8D8A-92B118324C14}" type="slidenum">
              <a:rPr lang="ru-RU" smtClean="0"/>
              <a:pPr/>
              <a:t>25</a:t>
            </a:fld>
            <a:endParaRPr lang="ru-RU" dirty="0"/>
          </a:p>
        </p:txBody>
      </p:sp>
      <p:sp>
        <p:nvSpPr>
          <p:cNvPr id="3" name="TextBox 2">
            <a:extLst>
              <a:ext uri="{FF2B5EF4-FFF2-40B4-BE49-F238E27FC236}">
                <a16:creationId xmlns:a16="http://schemas.microsoft.com/office/drawing/2014/main" id="{0686A219-B909-6D32-1E33-8DBB830DC93C}"/>
              </a:ext>
            </a:extLst>
          </p:cNvPr>
          <p:cNvSpPr txBox="1"/>
          <p:nvPr/>
        </p:nvSpPr>
        <p:spPr>
          <a:xfrm>
            <a:off x="267855" y="3177308"/>
            <a:ext cx="4184071" cy="2308324"/>
          </a:xfrm>
          <a:prstGeom prst="rect">
            <a:avLst/>
          </a:prstGeom>
          <a:noFill/>
        </p:spPr>
        <p:txBody>
          <a:bodyPr wrap="square" rtlCol="0">
            <a:spAutoFit/>
          </a:bodyPr>
          <a:lstStyle/>
          <a:p>
            <a:r>
              <a:rPr lang="hr-HR" dirty="0">
                <a:solidFill>
                  <a:schemeClr val="bg1"/>
                </a:solidFill>
              </a:rPr>
              <a:t>KOMPRESIRAMO R KANAL</a:t>
            </a:r>
          </a:p>
          <a:p>
            <a:endParaRPr lang="hr-HR" dirty="0">
              <a:solidFill>
                <a:schemeClr val="bg1"/>
              </a:solidFill>
            </a:endParaRPr>
          </a:p>
          <a:p>
            <a:r>
              <a:rPr lang="en-US" dirty="0" err="1">
                <a:solidFill>
                  <a:schemeClr val="bg1"/>
                </a:solidFill>
              </a:rPr>
              <a:t>Kompresija</a:t>
            </a:r>
            <a:r>
              <a:rPr lang="en-US" dirty="0">
                <a:solidFill>
                  <a:schemeClr val="bg1"/>
                </a:solidFill>
              </a:rPr>
              <a:t> </a:t>
            </a:r>
            <a:r>
              <a:rPr lang="en-US" dirty="0" err="1">
                <a:solidFill>
                  <a:schemeClr val="bg1"/>
                </a:solidFill>
              </a:rPr>
              <a:t>samo</a:t>
            </a:r>
            <a:r>
              <a:rPr lang="en-US" dirty="0">
                <a:solidFill>
                  <a:schemeClr val="bg1"/>
                </a:solidFill>
              </a:rPr>
              <a:t> </a:t>
            </a:r>
            <a:r>
              <a:rPr lang="en-US" dirty="0" err="1">
                <a:solidFill>
                  <a:schemeClr val="bg1"/>
                </a:solidFill>
              </a:rPr>
              <a:t>dijela</a:t>
            </a:r>
            <a:r>
              <a:rPr lang="en-US" dirty="0">
                <a:solidFill>
                  <a:schemeClr val="bg1"/>
                </a:solidFill>
              </a:rPr>
              <a:t> </a:t>
            </a:r>
            <a:r>
              <a:rPr lang="en-US" dirty="0" err="1">
                <a:solidFill>
                  <a:schemeClr val="bg1"/>
                </a:solidFill>
              </a:rPr>
              <a:t>slike</a:t>
            </a:r>
            <a:r>
              <a:rPr lang="en-US" dirty="0">
                <a:solidFill>
                  <a:schemeClr val="bg1"/>
                </a:solidFill>
              </a:rPr>
              <a:t> </a:t>
            </a:r>
            <a:r>
              <a:rPr lang="en-US" dirty="0" err="1">
                <a:solidFill>
                  <a:schemeClr val="bg1"/>
                </a:solidFill>
              </a:rPr>
              <a:t>može</a:t>
            </a:r>
            <a:r>
              <a:rPr lang="en-US" dirty="0">
                <a:solidFill>
                  <a:schemeClr val="bg1"/>
                </a:solidFill>
              </a:rPr>
              <a:t> </a:t>
            </a:r>
            <a:r>
              <a:rPr lang="en-US" dirty="0" err="1">
                <a:solidFill>
                  <a:schemeClr val="bg1"/>
                </a:solidFill>
              </a:rPr>
              <a:t>dovesti</a:t>
            </a:r>
            <a:r>
              <a:rPr lang="en-US" dirty="0">
                <a:solidFill>
                  <a:schemeClr val="bg1"/>
                </a:solidFill>
              </a:rPr>
              <a:t> do </a:t>
            </a:r>
            <a:r>
              <a:rPr lang="en-US" dirty="0" err="1">
                <a:solidFill>
                  <a:schemeClr val="bg1"/>
                </a:solidFill>
              </a:rPr>
              <a:t>većih</a:t>
            </a:r>
            <a:r>
              <a:rPr lang="en-US" dirty="0">
                <a:solidFill>
                  <a:schemeClr val="bg1"/>
                </a:solidFill>
              </a:rPr>
              <a:t> </a:t>
            </a:r>
            <a:r>
              <a:rPr lang="en-US" dirty="0" err="1">
                <a:solidFill>
                  <a:schemeClr val="bg1"/>
                </a:solidFill>
              </a:rPr>
              <a:t>ušteda</a:t>
            </a:r>
            <a:r>
              <a:rPr lang="en-US" dirty="0">
                <a:solidFill>
                  <a:schemeClr val="bg1"/>
                </a:solidFill>
              </a:rPr>
              <a:t> u </a:t>
            </a:r>
            <a:r>
              <a:rPr lang="en-US" dirty="0" err="1">
                <a:solidFill>
                  <a:schemeClr val="bg1"/>
                </a:solidFill>
              </a:rPr>
              <a:t>veličini</a:t>
            </a:r>
            <a:r>
              <a:rPr lang="en-US" dirty="0">
                <a:solidFill>
                  <a:schemeClr val="bg1"/>
                </a:solidFill>
              </a:rPr>
              <a:t> </a:t>
            </a:r>
            <a:r>
              <a:rPr lang="en-US" dirty="0" err="1">
                <a:solidFill>
                  <a:schemeClr val="bg1"/>
                </a:solidFill>
              </a:rPr>
              <a:t>datoteke</a:t>
            </a:r>
            <a:r>
              <a:rPr lang="en-US" dirty="0">
                <a:solidFill>
                  <a:schemeClr val="bg1"/>
                </a:solidFill>
              </a:rPr>
              <a:t>, </a:t>
            </a:r>
            <a:r>
              <a:rPr lang="en-US" dirty="0" err="1">
                <a:solidFill>
                  <a:schemeClr val="bg1"/>
                </a:solidFill>
              </a:rPr>
              <a:t>poboljšane</a:t>
            </a:r>
            <a:r>
              <a:rPr lang="en-US" dirty="0">
                <a:solidFill>
                  <a:schemeClr val="bg1"/>
                </a:solidFill>
              </a:rPr>
              <a:t> </a:t>
            </a:r>
            <a:r>
              <a:rPr lang="en-US" dirty="0" err="1">
                <a:solidFill>
                  <a:schemeClr val="bg1"/>
                </a:solidFill>
              </a:rPr>
              <a:t>performanse</a:t>
            </a:r>
            <a:r>
              <a:rPr lang="en-US" dirty="0">
                <a:solidFill>
                  <a:schemeClr val="bg1"/>
                </a:solidFill>
              </a:rPr>
              <a:t> </a:t>
            </a:r>
            <a:r>
              <a:rPr lang="en-US" dirty="0" err="1">
                <a:solidFill>
                  <a:schemeClr val="bg1"/>
                </a:solidFill>
              </a:rPr>
              <a:t>i</a:t>
            </a:r>
            <a:r>
              <a:rPr lang="en-US" dirty="0">
                <a:solidFill>
                  <a:schemeClr val="bg1"/>
                </a:solidFill>
              </a:rPr>
              <a:t> </a:t>
            </a:r>
            <a:r>
              <a:rPr lang="en-US" dirty="0" err="1">
                <a:solidFill>
                  <a:schemeClr val="bg1"/>
                </a:solidFill>
              </a:rPr>
              <a:t>optimizaciju</a:t>
            </a:r>
            <a:r>
              <a:rPr lang="en-US" dirty="0">
                <a:solidFill>
                  <a:schemeClr val="bg1"/>
                </a:solidFill>
              </a:rPr>
              <a:t> </a:t>
            </a:r>
            <a:r>
              <a:rPr lang="en-US" dirty="0" err="1">
                <a:solidFill>
                  <a:schemeClr val="bg1"/>
                </a:solidFill>
              </a:rPr>
              <a:t>resursa</a:t>
            </a:r>
            <a:r>
              <a:rPr lang="en-US" dirty="0">
                <a:solidFill>
                  <a:schemeClr val="bg1"/>
                </a:solidFill>
              </a:rPr>
              <a:t>, </a:t>
            </a:r>
            <a:r>
              <a:rPr lang="en-US" dirty="0" err="1">
                <a:solidFill>
                  <a:schemeClr val="bg1"/>
                </a:solidFill>
              </a:rPr>
              <a:t>dok</a:t>
            </a:r>
            <a:r>
              <a:rPr lang="en-US" dirty="0">
                <a:solidFill>
                  <a:schemeClr val="bg1"/>
                </a:solidFill>
              </a:rPr>
              <a:t> se</a:t>
            </a:r>
            <a:r>
              <a:rPr lang="hr-HR" dirty="0">
                <a:solidFill>
                  <a:schemeClr val="bg1"/>
                </a:solidFill>
              </a:rPr>
              <a:t> </a:t>
            </a:r>
            <a:r>
              <a:rPr lang="en-US" dirty="0" err="1">
                <a:solidFill>
                  <a:schemeClr val="bg1"/>
                </a:solidFill>
              </a:rPr>
              <a:t>istovremeno</a:t>
            </a:r>
            <a:r>
              <a:rPr lang="en-US" dirty="0">
                <a:solidFill>
                  <a:schemeClr val="bg1"/>
                </a:solidFill>
              </a:rPr>
              <a:t> </a:t>
            </a:r>
            <a:r>
              <a:rPr lang="en-US" dirty="0" err="1">
                <a:solidFill>
                  <a:schemeClr val="bg1"/>
                </a:solidFill>
              </a:rPr>
              <a:t>čuva</a:t>
            </a:r>
            <a:r>
              <a:rPr lang="en-US" dirty="0">
                <a:solidFill>
                  <a:schemeClr val="bg1"/>
                </a:solidFill>
              </a:rPr>
              <a:t> </a:t>
            </a:r>
            <a:r>
              <a:rPr lang="en-US" dirty="0" err="1">
                <a:solidFill>
                  <a:schemeClr val="bg1"/>
                </a:solidFill>
              </a:rPr>
              <a:t>ključna</a:t>
            </a:r>
            <a:r>
              <a:rPr lang="en-US" dirty="0">
                <a:solidFill>
                  <a:schemeClr val="bg1"/>
                </a:solidFill>
              </a:rPr>
              <a:t> </a:t>
            </a:r>
            <a:r>
              <a:rPr lang="en-US" dirty="0" err="1">
                <a:solidFill>
                  <a:schemeClr val="bg1"/>
                </a:solidFill>
              </a:rPr>
              <a:t>vizualna</a:t>
            </a:r>
            <a:r>
              <a:rPr lang="hr-HR" dirty="0">
                <a:solidFill>
                  <a:schemeClr val="bg1"/>
                </a:solidFill>
              </a:rPr>
              <a:t> </a:t>
            </a:r>
            <a:r>
              <a:rPr lang="en-US" dirty="0" err="1">
                <a:solidFill>
                  <a:schemeClr val="bg1"/>
                </a:solidFill>
              </a:rPr>
              <a:t>kvaliteta</a:t>
            </a:r>
            <a:r>
              <a:rPr lang="en-US" dirty="0">
                <a:solidFill>
                  <a:schemeClr val="bg1"/>
                </a:solidFill>
              </a:rPr>
              <a:t>.</a:t>
            </a:r>
          </a:p>
        </p:txBody>
      </p:sp>
      <p:pic>
        <p:nvPicPr>
          <p:cNvPr id="6" name="Picture 5">
            <a:extLst>
              <a:ext uri="{FF2B5EF4-FFF2-40B4-BE49-F238E27FC236}">
                <a16:creationId xmlns:a16="http://schemas.microsoft.com/office/drawing/2014/main" id="{61A75688-AF31-75D0-2581-ED30ECCBB2D4}"/>
              </a:ext>
            </a:extLst>
          </p:cNvPr>
          <p:cNvPicPr>
            <a:picLocks noChangeAspect="1"/>
          </p:cNvPicPr>
          <p:nvPr/>
        </p:nvPicPr>
        <p:blipFill>
          <a:blip r:embed="rId2"/>
          <a:stretch>
            <a:fillRect/>
          </a:stretch>
        </p:blipFill>
        <p:spPr>
          <a:xfrm>
            <a:off x="4305589" y="1615786"/>
            <a:ext cx="6610350" cy="5067300"/>
          </a:xfrm>
          <a:prstGeom prst="rect">
            <a:avLst/>
          </a:prstGeom>
        </p:spPr>
      </p:pic>
    </p:spTree>
    <p:extLst>
      <p:ext uri="{BB962C8B-B14F-4D97-AF65-F5344CB8AC3E}">
        <p14:creationId xmlns:p14="http://schemas.microsoft.com/office/powerpoint/2010/main" val="258548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5EBB-C632-BB2A-972A-2235497C11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8AE7A8-E075-2EB7-0136-F42F8DD344E2}"/>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5EA4C821-F0DA-D9C6-D967-B35E53BEA15D}"/>
              </a:ext>
            </a:extLst>
          </p:cNvPr>
          <p:cNvSpPr>
            <a:spLocks noGrp="1"/>
          </p:cNvSpPr>
          <p:nvPr>
            <p:ph type="sldNum" sz="quarter" idx="10"/>
          </p:nvPr>
        </p:nvSpPr>
        <p:spPr bwMode="grayWhite"/>
        <p:txBody>
          <a:bodyPr/>
          <a:lstStyle/>
          <a:p>
            <a:fld id="{D495E168-DA5E-4888-8D8A-92B118324C14}" type="slidenum">
              <a:rPr lang="ru-RU" smtClean="0"/>
              <a:pPr/>
              <a:t>26</a:t>
            </a:fld>
            <a:endParaRPr lang="ru-RU" dirty="0"/>
          </a:p>
        </p:txBody>
      </p:sp>
      <p:sp>
        <p:nvSpPr>
          <p:cNvPr id="3" name="TextBox 2">
            <a:extLst>
              <a:ext uri="{FF2B5EF4-FFF2-40B4-BE49-F238E27FC236}">
                <a16:creationId xmlns:a16="http://schemas.microsoft.com/office/drawing/2014/main" id="{7B1606BD-586C-E970-A90F-1D9F627E5FD8}"/>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R KANAL</a:t>
            </a:r>
          </a:p>
        </p:txBody>
      </p:sp>
      <p:pic>
        <p:nvPicPr>
          <p:cNvPr id="7" name="Picture 6">
            <a:extLst>
              <a:ext uri="{FF2B5EF4-FFF2-40B4-BE49-F238E27FC236}">
                <a16:creationId xmlns:a16="http://schemas.microsoft.com/office/drawing/2014/main" id="{51C1E3C9-0297-6439-EE03-03797E715629}"/>
              </a:ext>
            </a:extLst>
          </p:cNvPr>
          <p:cNvPicPr>
            <a:picLocks noChangeAspect="1"/>
          </p:cNvPicPr>
          <p:nvPr/>
        </p:nvPicPr>
        <p:blipFill>
          <a:blip r:embed="rId2"/>
          <a:stretch>
            <a:fillRect/>
          </a:stretch>
        </p:blipFill>
        <p:spPr>
          <a:xfrm>
            <a:off x="3381953" y="2072552"/>
            <a:ext cx="8439150" cy="3267075"/>
          </a:xfrm>
          <a:prstGeom prst="rect">
            <a:avLst/>
          </a:prstGeom>
        </p:spPr>
      </p:pic>
    </p:spTree>
    <p:extLst>
      <p:ext uri="{BB962C8B-B14F-4D97-AF65-F5344CB8AC3E}">
        <p14:creationId xmlns:p14="http://schemas.microsoft.com/office/powerpoint/2010/main" val="4142925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BEC2B-B827-36E3-1D70-27ED9F41C9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E390F6-DC62-1872-97BD-42CC416C6616}"/>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5D01F5FA-C44E-A58E-F811-107637864458}"/>
              </a:ext>
            </a:extLst>
          </p:cNvPr>
          <p:cNvSpPr>
            <a:spLocks noGrp="1"/>
          </p:cNvSpPr>
          <p:nvPr>
            <p:ph type="sldNum" sz="quarter" idx="10"/>
          </p:nvPr>
        </p:nvSpPr>
        <p:spPr bwMode="grayWhite"/>
        <p:txBody>
          <a:bodyPr/>
          <a:lstStyle/>
          <a:p>
            <a:fld id="{D495E168-DA5E-4888-8D8A-92B118324C14}" type="slidenum">
              <a:rPr lang="ru-RU" smtClean="0"/>
              <a:pPr/>
              <a:t>27</a:t>
            </a:fld>
            <a:endParaRPr lang="ru-RU" dirty="0"/>
          </a:p>
        </p:txBody>
      </p:sp>
      <p:sp>
        <p:nvSpPr>
          <p:cNvPr id="3" name="TextBox 2">
            <a:extLst>
              <a:ext uri="{FF2B5EF4-FFF2-40B4-BE49-F238E27FC236}">
                <a16:creationId xmlns:a16="http://schemas.microsoft.com/office/drawing/2014/main" id="{31A9FA64-9C13-2A6D-B72A-7FB3E354E3B5}"/>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G KANAL</a:t>
            </a:r>
          </a:p>
        </p:txBody>
      </p:sp>
      <p:pic>
        <p:nvPicPr>
          <p:cNvPr id="6" name="Picture 5">
            <a:extLst>
              <a:ext uri="{FF2B5EF4-FFF2-40B4-BE49-F238E27FC236}">
                <a16:creationId xmlns:a16="http://schemas.microsoft.com/office/drawing/2014/main" id="{15887442-D433-D38F-93BE-490245E9AED7}"/>
              </a:ext>
            </a:extLst>
          </p:cNvPr>
          <p:cNvPicPr>
            <a:picLocks noChangeAspect="1"/>
          </p:cNvPicPr>
          <p:nvPr/>
        </p:nvPicPr>
        <p:blipFill>
          <a:blip r:embed="rId2"/>
          <a:stretch>
            <a:fillRect/>
          </a:stretch>
        </p:blipFill>
        <p:spPr>
          <a:xfrm>
            <a:off x="3993862" y="1662545"/>
            <a:ext cx="6457950" cy="5029200"/>
          </a:xfrm>
          <a:prstGeom prst="rect">
            <a:avLst/>
          </a:prstGeom>
        </p:spPr>
      </p:pic>
    </p:spTree>
    <p:extLst>
      <p:ext uri="{BB962C8B-B14F-4D97-AF65-F5344CB8AC3E}">
        <p14:creationId xmlns:p14="http://schemas.microsoft.com/office/powerpoint/2010/main" val="114841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47F6-743D-9643-E514-1B9D8A92A86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74D893-9433-2BA8-61FB-1E55A5210295}"/>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B80A8C32-5EE9-FB97-92A4-47E510B47521}"/>
              </a:ext>
            </a:extLst>
          </p:cNvPr>
          <p:cNvSpPr>
            <a:spLocks noGrp="1"/>
          </p:cNvSpPr>
          <p:nvPr>
            <p:ph type="sldNum" sz="quarter" idx="10"/>
          </p:nvPr>
        </p:nvSpPr>
        <p:spPr bwMode="grayWhite"/>
        <p:txBody>
          <a:bodyPr/>
          <a:lstStyle/>
          <a:p>
            <a:fld id="{D495E168-DA5E-4888-8D8A-92B118324C14}" type="slidenum">
              <a:rPr lang="ru-RU" smtClean="0"/>
              <a:pPr/>
              <a:t>28</a:t>
            </a:fld>
            <a:endParaRPr lang="ru-RU" dirty="0"/>
          </a:p>
        </p:txBody>
      </p:sp>
      <p:sp>
        <p:nvSpPr>
          <p:cNvPr id="3" name="TextBox 2">
            <a:extLst>
              <a:ext uri="{FF2B5EF4-FFF2-40B4-BE49-F238E27FC236}">
                <a16:creationId xmlns:a16="http://schemas.microsoft.com/office/drawing/2014/main" id="{D3BE8B35-63BA-59D8-E096-7201173E8811}"/>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G KANAL</a:t>
            </a:r>
          </a:p>
        </p:txBody>
      </p:sp>
      <p:pic>
        <p:nvPicPr>
          <p:cNvPr id="7" name="Picture 6">
            <a:extLst>
              <a:ext uri="{FF2B5EF4-FFF2-40B4-BE49-F238E27FC236}">
                <a16:creationId xmlns:a16="http://schemas.microsoft.com/office/drawing/2014/main" id="{75961E38-72C8-1DA0-B52B-3B7FD4153EC9}"/>
              </a:ext>
            </a:extLst>
          </p:cNvPr>
          <p:cNvPicPr>
            <a:picLocks noChangeAspect="1"/>
          </p:cNvPicPr>
          <p:nvPr/>
        </p:nvPicPr>
        <p:blipFill>
          <a:blip r:embed="rId2"/>
          <a:stretch>
            <a:fillRect/>
          </a:stretch>
        </p:blipFill>
        <p:spPr>
          <a:xfrm>
            <a:off x="3839297" y="1651865"/>
            <a:ext cx="6600825" cy="5124450"/>
          </a:xfrm>
          <a:prstGeom prst="rect">
            <a:avLst/>
          </a:prstGeom>
        </p:spPr>
      </p:pic>
    </p:spTree>
    <p:extLst>
      <p:ext uri="{BB962C8B-B14F-4D97-AF65-F5344CB8AC3E}">
        <p14:creationId xmlns:p14="http://schemas.microsoft.com/office/powerpoint/2010/main" val="3312808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D3756-64B8-92EA-9D8F-9CA2D12A4A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DB4812-A2E8-6B8A-F0B9-9BE7F1789152}"/>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B03D15CD-363E-9B06-B58B-257665208472}"/>
              </a:ext>
            </a:extLst>
          </p:cNvPr>
          <p:cNvSpPr>
            <a:spLocks noGrp="1"/>
          </p:cNvSpPr>
          <p:nvPr>
            <p:ph type="sldNum" sz="quarter" idx="10"/>
          </p:nvPr>
        </p:nvSpPr>
        <p:spPr bwMode="grayWhite"/>
        <p:txBody>
          <a:bodyPr/>
          <a:lstStyle/>
          <a:p>
            <a:fld id="{D495E168-DA5E-4888-8D8A-92B118324C14}" type="slidenum">
              <a:rPr lang="ru-RU" smtClean="0"/>
              <a:pPr/>
              <a:t>29</a:t>
            </a:fld>
            <a:endParaRPr lang="ru-RU" dirty="0"/>
          </a:p>
        </p:txBody>
      </p:sp>
      <p:sp>
        <p:nvSpPr>
          <p:cNvPr id="3" name="TextBox 2">
            <a:extLst>
              <a:ext uri="{FF2B5EF4-FFF2-40B4-BE49-F238E27FC236}">
                <a16:creationId xmlns:a16="http://schemas.microsoft.com/office/drawing/2014/main" id="{056B2F3F-9896-9C77-E60F-E89673191468}"/>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G KANAL</a:t>
            </a:r>
          </a:p>
        </p:txBody>
      </p:sp>
      <p:pic>
        <p:nvPicPr>
          <p:cNvPr id="6" name="Picture 5">
            <a:extLst>
              <a:ext uri="{FF2B5EF4-FFF2-40B4-BE49-F238E27FC236}">
                <a16:creationId xmlns:a16="http://schemas.microsoft.com/office/drawing/2014/main" id="{3E7441CB-74B5-8D7B-6EBC-434A01ED1515}"/>
              </a:ext>
            </a:extLst>
          </p:cNvPr>
          <p:cNvPicPr>
            <a:picLocks noChangeAspect="1"/>
          </p:cNvPicPr>
          <p:nvPr/>
        </p:nvPicPr>
        <p:blipFill>
          <a:blip r:embed="rId2"/>
          <a:stretch>
            <a:fillRect/>
          </a:stretch>
        </p:blipFill>
        <p:spPr>
          <a:xfrm>
            <a:off x="3322060" y="2294708"/>
            <a:ext cx="8429625" cy="3143250"/>
          </a:xfrm>
          <a:prstGeom prst="rect">
            <a:avLst/>
          </a:prstGeom>
        </p:spPr>
      </p:pic>
    </p:spTree>
    <p:extLst>
      <p:ext uri="{BB962C8B-B14F-4D97-AF65-F5344CB8AC3E}">
        <p14:creationId xmlns:p14="http://schemas.microsoft.com/office/powerpoint/2010/main" val="178437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774032" y="1032746"/>
            <a:ext cx="8097252" cy="782638"/>
          </a:xfrm>
        </p:spPr>
        <p:txBody>
          <a:bodyPr>
            <a:normAutofit/>
          </a:bodyPr>
          <a:lstStyle/>
          <a:p>
            <a:r>
              <a:rPr lang="hr-HR" dirty="0"/>
              <a:t>Tenzori</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453980"/>
            <a:ext cx="9956130" cy="2967765"/>
          </a:xfrm>
        </p:spPr>
        <p:txBody>
          <a:bodyPr>
            <a:noAutofit/>
          </a:bodyPr>
          <a:lstStyle/>
          <a:p>
            <a:r>
              <a:rPr lang="it-IT" sz="2000" dirty="0"/>
              <a:t>Tenzori su generalizacija vektora i matrica na višedimenzionalne prostore</a:t>
            </a:r>
            <a:endParaRPr lang="hr-HR" sz="2000" dirty="0"/>
          </a:p>
          <a:p>
            <a:r>
              <a:rPr lang="en-US" sz="2000" dirty="0"/>
              <a:t>Neka </a:t>
            </a:r>
            <a:r>
              <a:rPr lang="en-US" sz="2000" dirty="0" err="1"/>
              <a:t>su</a:t>
            </a:r>
            <a:r>
              <a:rPr lang="en-US" sz="2000" dirty="0"/>
              <a:t> I₁, I₂, ..., Iₙ </a:t>
            </a:r>
            <a:r>
              <a:rPr lang="en-US" sz="2000" dirty="0" err="1"/>
              <a:t>dimenzije</a:t>
            </a:r>
            <a:r>
              <a:rPr lang="en-US" sz="2000" dirty="0"/>
              <a:t> </a:t>
            </a:r>
            <a:r>
              <a:rPr lang="en-US" sz="2000" dirty="0" err="1"/>
              <a:t>tenzora</a:t>
            </a:r>
            <a:r>
              <a:rPr lang="en-US" sz="2000" dirty="0"/>
              <a:t>. </a:t>
            </a:r>
            <a:r>
              <a:rPr lang="en-US" sz="2000" dirty="0" err="1"/>
              <a:t>Tenzor</a:t>
            </a:r>
            <a:r>
              <a:rPr lang="en-US" sz="2000" dirty="0"/>
              <a:t> 𝒳 </a:t>
            </a:r>
            <a:r>
              <a:rPr lang="en-US" sz="2000" dirty="0" err="1"/>
              <a:t>reda</a:t>
            </a:r>
            <a:r>
              <a:rPr lang="en-US" sz="2000" dirty="0"/>
              <a:t> N </a:t>
            </a:r>
            <a:r>
              <a:rPr lang="en-US" sz="2000" dirty="0" err="1"/>
              <a:t>može</a:t>
            </a:r>
            <a:r>
              <a:rPr lang="en-US" sz="2000" dirty="0"/>
              <a:t> se </a:t>
            </a:r>
            <a:r>
              <a:rPr lang="en-US" sz="2000" dirty="0" err="1"/>
              <a:t>predstaviti</a:t>
            </a:r>
            <a:r>
              <a:rPr lang="en-US" sz="2000" dirty="0"/>
              <a:t> </a:t>
            </a:r>
            <a:r>
              <a:rPr lang="en-US" sz="2000" dirty="0" err="1"/>
              <a:t>kao</a:t>
            </a:r>
            <a:r>
              <a:rPr lang="en-US" sz="2000" dirty="0"/>
              <a:t> </a:t>
            </a:r>
            <a:r>
              <a:rPr lang="en-US" sz="2000" dirty="0" err="1"/>
              <a:t>funkcija</a:t>
            </a:r>
            <a:r>
              <a:rPr lang="en-US" sz="2000" dirty="0"/>
              <a:t>:</a:t>
            </a:r>
          </a:p>
          <a:p>
            <a:endParaRPr lang="en-US" sz="2000" dirty="0"/>
          </a:p>
          <a:p>
            <a:pPr marL="0" indent="0">
              <a:buNone/>
            </a:pPr>
            <a:r>
              <a:rPr lang="hr-HR" sz="2000" dirty="0"/>
              <a:t>				</a:t>
            </a:r>
            <a:r>
              <a:rPr lang="en-US" sz="2000" dirty="0"/>
              <a:t>𝒳 : I₁ × I₂ × ... × Iₙ → ℝ,</a:t>
            </a:r>
          </a:p>
          <a:p>
            <a:endParaRPr lang="en-US" sz="2000" dirty="0"/>
          </a:p>
          <a:p>
            <a:r>
              <a:rPr lang="en-US" sz="2000" dirty="0" err="1"/>
              <a:t>gdje</a:t>
            </a:r>
            <a:r>
              <a:rPr lang="en-US" sz="2000" dirty="0"/>
              <a:t> je 𝒳ᵢ₁,ᵢ₂,...,ᵢₙ </a:t>
            </a:r>
            <a:r>
              <a:rPr lang="en-US" sz="2000" dirty="0" err="1"/>
              <a:t>vrijednost</a:t>
            </a:r>
            <a:r>
              <a:rPr lang="en-US" sz="2000" dirty="0"/>
              <a:t> </a:t>
            </a:r>
            <a:r>
              <a:rPr lang="en-US" sz="2000" dirty="0" err="1"/>
              <a:t>tenzora</a:t>
            </a:r>
            <a:r>
              <a:rPr lang="en-US" sz="2000" dirty="0"/>
              <a:t> </a:t>
            </a:r>
            <a:r>
              <a:rPr lang="en-US" sz="2000" dirty="0" err="1"/>
              <a:t>na</a:t>
            </a:r>
            <a:r>
              <a:rPr lang="en-US" sz="2000" dirty="0"/>
              <a:t> </a:t>
            </a:r>
            <a:r>
              <a:rPr lang="en-US" sz="2000" dirty="0" err="1"/>
              <a:t>poziciji</a:t>
            </a:r>
            <a:r>
              <a:rPr lang="en-US" sz="2000" dirty="0"/>
              <a:t> (</a:t>
            </a:r>
            <a:r>
              <a:rPr lang="en-US" sz="2000" dirty="0" err="1"/>
              <a:t>i</a:t>
            </a:r>
            <a:r>
              <a:rPr lang="en-US" sz="2000" dirty="0"/>
              <a:t>₁, </a:t>
            </a:r>
            <a:r>
              <a:rPr lang="en-US" sz="2000" dirty="0" err="1"/>
              <a:t>i</a:t>
            </a:r>
            <a:r>
              <a:rPr lang="en-US" sz="2000" dirty="0"/>
              <a:t>₂, ..., </a:t>
            </a:r>
            <a:r>
              <a:rPr lang="en-US" sz="2000" dirty="0" err="1"/>
              <a:t>i</a:t>
            </a:r>
            <a:r>
              <a:rPr lang="en-US" sz="2000" dirty="0"/>
              <a:t>ₙ). </a:t>
            </a:r>
            <a:r>
              <a:rPr lang="en-US" sz="2000" dirty="0" err="1"/>
              <a:t>Tenzor</a:t>
            </a:r>
            <a:r>
              <a:rPr lang="en-US" sz="2000" dirty="0"/>
              <a:t> se </a:t>
            </a:r>
            <a:r>
              <a:rPr lang="en-US" sz="2000" dirty="0" err="1"/>
              <a:t>može</a:t>
            </a:r>
            <a:r>
              <a:rPr lang="en-US" sz="2000" dirty="0"/>
              <a:t> </a:t>
            </a:r>
            <a:r>
              <a:rPr lang="en-US" sz="2000" dirty="0" err="1"/>
              <a:t>zapisati</a:t>
            </a:r>
            <a:r>
              <a:rPr lang="en-US" sz="2000" dirty="0"/>
              <a:t> </a:t>
            </a:r>
            <a:r>
              <a:rPr lang="en-US" sz="2000" dirty="0" err="1"/>
              <a:t>i</a:t>
            </a:r>
            <a:r>
              <a:rPr lang="en-US" sz="2000" dirty="0"/>
              <a:t> </a:t>
            </a:r>
            <a:r>
              <a:rPr lang="en-US" sz="2000" dirty="0" err="1"/>
              <a:t>kao</a:t>
            </a:r>
            <a:r>
              <a:rPr lang="en-US" sz="2000" dirty="0"/>
              <a:t> </a:t>
            </a:r>
            <a:r>
              <a:rPr lang="en-US" sz="2000" dirty="0" err="1"/>
              <a:t>višedimenzionalni</a:t>
            </a:r>
            <a:r>
              <a:rPr lang="en-US" sz="2000" dirty="0"/>
              <a:t> </a:t>
            </a:r>
            <a:r>
              <a:rPr lang="en-US" sz="2000" dirty="0" err="1"/>
              <a:t>niz</a:t>
            </a:r>
            <a:r>
              <a:rPr lang="en-US" sz="2000" dirty="0"/>
              <a:t>:</a:t>
            </a:r>
          </a:p>
          <a:p>
            <a:endParaRPr lang="en-US" sz="2000" dirty="0"/>
          </a:p>
          <a:p>
            <a:pPr marL="0" indent="0">
              <a:buNone/>
            </a:pPr>
            <a:r>
              <a:rPr lang="hr-HR" sz="2000" dirty="0"/>
              <a:t>				</a:t>
            </a:r>
            <a:r>
              <a:rPr lang="en-US" sz="2000" dirty="0"/>
              <a:t>𝒳 ∈ ℝ^(I₁ × I₂ × ... × Iₙ).</a:t>
            </a:r>
          </a:p>
        </p:txBody>
      </p:sp>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65579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8016-A4BC-204B-BD52-A9F2539337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0DD0F-8852-5824-18E6-D508A2051F4F}"/>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9BF7F827-ABD2-4F58-2DDE-0394E09471F1}"/>
              </a:ext>
            </a:extLst>
          </p:cNvPr>
          <p:cNvSpPr>
            <a:spLocks noGrp="1"/>
          </p:cNvSpPr>
          <p:nvPr>
            <p:ph type="sldNum" sz="quarter" idx="10"/>
          </p:nvPr>
        </p:nvSpPr>
        <p:spPr bwMode="grayWhite"/>
        <p:txBody>
          <a:bodyPr/>
          <a:lstStyle/>
          <a:p>
            <a:fld id="{D495E168-DA5E-4888-8D8A-92B118324C14}" type="slidenum">
              <a:rPr lang="ru-RU" smtClean="0"/>
              <a:pPr/>
              <a:t>30</a:t>
            </a:fld>
            <a:endParaRPr lang="ru-RU" dirty="0"/>
          </a:p>
        </p:txBody>
      </p:sp>
      <p:sp>
        <p:nvSpPr>
          <p:cNvPr id="3" name="TextBox 2">
            <a:extLst>
              <a:ext uri="{FF2B5EF4-FFF2-40B4-BE49-F238E27FC236}">
                <a16:creationId xmlns:a16="http://schemas.microsoft.com/office/drawing/2014/main" id="{0D8AB6D7-E414-BB7A-7FFA-1AB40D058BE5}"/>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B KANAL</a:t>
            </a:r>
          </a:p>
        </p:txBody>
      </p:sp>
      <p:pic>
        <p:nvPicPr>
          <p:cNvPr id="7" name="Picture 6">
            <a:extLst>
              <a:ext uri="{FF2B5EF4-FFF2-40B4-BE49-F238E27FC236}">
                <a16:creationId xmlns:a16="http://schemas.microsoft.com/office/drawing/2014/main" id="{FF969B75-35A6-2684-2E22-1D5F7D0DDA5E}"/>
              </a:ext>
            </a:extLst>
          </p:cNvPr>
          <p:cNvPicPr>
            <a:picLocks noChangeAspect="1"/>
          </p:cNvPicPr>
          <p:nvPr/>
        </p:nvPicPr>
        <p:blipFill>
          <a:blip r:embed="rId2"/>
          <a:stretch>
            <a:fillRect/>
          </a:stretch>
        </p:blipFill>
        <p:spPr>
          <a:xfrm>
            <a:off x="3959802" y="1700357"/>
            <a:ext cx="6267450" cy="4972050"/>
          </a:xfrm>
          <a:prstGeom prst="rect">
            <a:avLst/>
          </a:prstGeom>
        </p:spPr>
      </p:pic>
    </p:spTree>
    <p:extLst>
      <p:ext uri="{BB962C8B-B14F-4D97-AF65-F5344CB8AC3E}">
        <p14:creationId xmlns:p14="http://schemas.microsoft.com/office/powerpoint/2010/main" val="3692864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719E-0BD6-FB14-3C2B-2C362B5D87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8E6BEB-A8B4-1545-F869-23B02984FAF3}"/>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09A01165-6CEB-5C3D-D2D1-DFB6003DF584}"/>
              </a:ext>
            </a:extLst>
          </p:cNvPr>
          <p:cNvSpPr>
            <a:spLocks noGrp="1"/>
          </p:cNvSpPr>
          <p:nvPr>
            <p:ph type="sldNum" sz="quarter" idx="10"/>
          </p:nvPr>
        </p:nvSpPr>
        <p:spPr bwMode="grayWhite"/>
        <p:txBody>
          <a:bodyPr/>
          <a:lstStyle/>
          <a:p>
            <a:fld id="{D495E168-DA5E-4888-8D8A-92B118324C14}" type="slidenum">
              <a:rPr lang="ru-RU" smtClean="0"/>
              <a:pPr/>
              <a:t>31</a:t>
            </a:fld>
            <a:endParaRPr lang="ru-RU" dirty="0"/>
          </a:p>
        </p:txBody>
      </p:sp>
      <p:sp>
        <p:nvSpPr>
          <p:cNvPr id="3" name="TextBox 2">
            <a:extLst>
              <a:ext uri="{FF2B5EF4-FFF2-40B4-BE49-F238E27FC236}">
                <a16:creationId xmlns:a16="http://schemas.microsoft.com/office/drawing/2014/main" id="{A7D73702-CC08-53A1-A1F0-71B9303B93EC}"/>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B KANAL</a:t>
            </a:r>
          </a:p>
        </p:txBody>
      </p:sp>
      <p:pic>
        <p:nvPicPr>
          <p:cNvPr id="7" name="Picture 6">
            <a:extLst>
              <a:ext uri="{FF2B5EF4-FFF2-40B4-BE49-F238E27FC236}">
                <a16:creationId xmlns:a16="http://schemas.microsoft.com/office/drawing/2014/main" id="{BD8BFCFA-15C7-E00E-B5A5-F9586E797F5D}"/>
              </a:ext>
            </a:extLst>
          </p:cNvPr>
          <p:cNvPicPr>
            <a:picLocks noChangeAspect="1"/>
          </p:cNvPicPr>
          <p:nvPr/>
        </p:nvPicPr>
        <p:blipFill>
          <a:blip r:embed="rId2"/>
          <a:stretch>
            <a:fillRect/>
          </a:stretch>
        </p:blipFill>
        <p:spPr>
          <a:xfrm>
            <a:off x="3936711" y="1605396"/>
            <a:ext cx="6572250" cy="5143500"/>
          </a:xfrm>
          <a:prstGeom prst="rect">
            <a:avLst/>
          </a:prstGeom>
        </p:spPr>
      </p:pic>
    </p:spTree>
    <p:extLst>
      <p:ext uri="{BB962C8B-B14F-4D97-AF65-F5344CB8AC3E}">
        <p14:creationId xmlns:p14="http://schemas.microsoft.com/office/powerpoint/2010/main" val="178689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331C3-AB29-5E8E-577C-2B4A6F1BFD9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3561BE-34AF-EA00-4EA2-462AE7233920}"/>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0BDF2ABB-F0C0-3440-61E6-7B9787E0F217}"/>
              </a:ext>
            </a:extLst>
          </p:cNvPr>
          <p:cNvSpPr>
            <a:spLocks noGrp="1"/>
          </p:cNvSpPr>
          <p:nvPr>
            <p:ph type="sldNum" sz="quarter" idx="10"/>
          </p:nvPr>
        </p:nvSpPr>
        <p:spPr bwMode="grayWhite"/>
        <p:txBody>
          <a:bodyPr/>
          <a:lstStyle/>
          <a:p>
            <a:fld id="{D495E168-DA5E-4888-8D8A-92B118324C14}" type="slidenum">
              <a:rPr lang="ru-RU" smtClean="0"/>
              <a:pPr/>
              <a:t>32</a:t>
            </a:fld>
            <a:endParaRPr lang="ru-RU" dirty="0"/>
          </a:p>
        </p:txBody>
      </p:sp>
      <p:sp>
        <p:nvSpPr>
          <p:cNvPr id="3" name="TextBox 2">
            <a:extLst>
              <a:ext uri="{FF2B5EF4-FFF2-40B4-BE49-F238E27FC236}">
                <a16:creationId xmlns:a16="http://schemas.microsoft.com/office/drawing/2014/main" id="{19716626-18DE-3AD5-75BF-44B14FC7610B}"/>
              </a:ext>
            </a:extLst>
          </p:cNvPr>
          <p:cNvSpPr txBox="1"/>
          <p:nvPr/>
        </p:nvSpPr>
        <p:spPr>
          <a:xfrm>
            <a:off x="267855" y="3177308"/>
            <a:ext cx="4184071" cy="369332"/>
          </a:xfrm>
          <a:prstGeom prst="rect">
            <a:avLst/>
          </a:prstGeom>
          <a:noFill/>
        </p:spPr>
        <p:txBody>
          <a:bodyPr wrap="square" rtlCol="0">
            <a:spAutoFit/>
          </a:bodyPr>
          <a:lstStyle/>
          <a:p>
            <a:r>
              <a:rPr lang="hr-HR" dirty="0">
                <a:solidFill>
                  <a:schemeClr val="bg1"/>
                </a:solidFill>
              </a:rPr>
              <a:t>KOMPRESIRAMO B KANAL</a:t>
            </a:r>
          </a:p>
        </p:txBody>
      </p:sp>
      <p:pic>
        <p:nvPicPr>
          <p:cNvPr id="7" name="Picture 6">
            <a:extLst>
              <a:ext uri="{FF2B5EF4-FFF2-40B4-BE49-F238E27FC236}">
                <a16:creationId xmlns:a16="http://schemas.microsoft.com/office/drawing/2014/main" id="{830ED368-4C99-3214-8151-5E14EC1401AB}"/>
              </a:ext>
            </a:extLst>
          </p:cNvPr>
          <p:cNvPicPr>
            <a:picLocks noChangeAspect="1"/>
          </p:cNvPicPr>
          <p:nvPr/>
        </p:nvPicPr>
        <p:blipFill>
          <a:blip r:embed="rId2"/>
          <a:stretch>
            <a:fillRect/>
          </a:stretch>
        </p:blipFill>
        <p:spPr>
          <a:xfrm>
            <a:off x="3625276" y="2380817"/>
            <a:ext cx="8229600" cy="3038475"/>
          </a:xfrm>
          <a:prstGeom prst="rect">
            <a:avLst/>
          </a:prstGeom>
        </p:spPr>
      </p:pic>
    </p:spTree>
    <p:extLst>
      <p:ext uri="{BB962C8B-B14F-4D97-AF65-F5344CB8AC3E}">
        <p14:creationId xmlns:p14="http://schemas.microsoft.com/office/powerpoint/2010/main" val="58452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9F9B0-001E-3F77-DF9D-B97786F3DD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AB04918-9D35-CEA3-DA50-5D5B9653493E}"/>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C1530CFC-7A65-9352-0C19-E5BE2AE50725}"/>
              </a:ext>
            </a:extLst>
          </p:cNvPr>
          <p:cNvSpPr>
            <a:spLocks noGrp="1"/>
          </p:cNvSpPr>
          <p:nvPr>
            <p:ph type="sldNum" sz="quarter" idx="10"/>
          </p:nvPr>
        </p:nvSpPr>
        <p:spPr bwMode="grayWhite"/>
        <p:txBody>
          <a:bodyPr/>
          <a:lstStyle/>
          <a:p>
            <a:fld id="{D495E168-DA5E-4888-8D8A-92B118324C14}" type="slidenum">
              <a:rPr lang="ru-RU" smtClean="0"/>
              <a:pPr/>
              <a:t>33</a:t>
            </a:fld>
            <a:endParaRPr lang="ru-RU" dirty="0"/>
          </a:p>
        </p:txBody>
      </p:sp>
      <p:sp>
        <p:nvSpPr>
          <p:cNvPr id="3" name="TextBox 2">
            <a:extLst>
              <a:ext uri="{FF2B5EF4-FFF2-40B4-BE49-F238E27FC236}">
                <a16:creationId xmlns:a16="http://schemas.microsoft.com/office/drawing/2014/main" id="{8A0BA199-2AAB-2B26-AD90-DFE4C1481C1E}"/>
              </a:ext>
            </a:extLst>
          </p:cNvPr>
          <p:cNvSpPr txBox="1"/>
          <p:nvPr/>
        </p:nvSpPr>
        <p:spPr>
          <a:xfrm>
            <a:off x="267856" y="3177308"/>
            <a:ext cx="3519054" cy="2862322"/>
          </a:xfrm>
          <a:prstGeom prst="rect">
            <a:avLst/>
          </a:prstGeom>
          <a:noFill/>
        </p:spPr>
        <p:txBody>
          <a:bodyPr wrap="square" rtlCol="0">
            <a:spAutoFit/>
          </a:bodyPr>
          <a:lstStyle/>
          <a:p>
            <a:r>
              <a:rPr lang="hr-HR" dirty="0">
                <a:solidFill>
                  <a:schemeClr val="bg1"/>
                </a:solidFill>
              </a:rPr>
              <a:t>SELEKTIVNO KOMPRESIRAMO DIO FOTOGRAFIJE</a:t>
            </a:r>
          </a:p>
          <a:p>
            <a:endParaRPr lang="hr-HR" dirty="0">
              <a:solidFill>
                <a:schemeClr val="bg1"/>
              </a:solidFill>
            </a:endParaRPr>
          </a:p>
          <a:p>
            <a:r>
              <a:rPr lang="hr-HR" sz="1400" dirty="0">
                <a:solidFill>
                  <a:schemeClr val="bg1"/>
                </a:solidFill>
              </a:rPr>
              <a:t>Ako se selektivno djeluje samo na desni, zamagljeni dio fotografije, kompresija može značajno smanjiti veličinu slike bez velikog gubitka kvalitete, jer su ti dijelovi slike manje informativni. Zamagljeni dijelovi sadrže manju količinu detalja, što znači da kompresija može ukloniti redundantne informacije dok gotovo ne utječe na percepciju slike.</a:t>
            </a:r>
          </a:p>
        </p:txBody>
      </p:sp>
      <p:pic>
        <p:nvPicPr>
          <p:cNvPr id="6" name="Picture 5">
            <a:extLst>
              <a:ext uri="{FF2B5EF4-FFF2-40B4-BE49-F238E27FC236}">
                <a16:creationId xmlns:a16="http://schemas.microsoft.com/office/drawing/2014/main" id="{A83F6880-AF18-AD4D-F768-D6E742690D27}"/>
              </a:ext>
            </a:extLst>
          </p:cNvPr>
          <p:cNvPicPr>
            <a:picLocks noChangeAspect="1"/>
          </p:cNvPicPr>
          <p:nvPr/>
        </p:nvPicPr>
        <p:blipFill>
          <a:blip r:embed="rId2"/>
          <a:stretch>
            <a:fillRect/>
          </a:stretch>
        </p:blipFill>
        <p:spPr>
          <a:xfrm>
            <a:off x="4537840" y="1829247"/>
            <a:ext cx="6467043" cy="3894411"/>
          </a:xfrm>
          <a:prstGeom prst="rect">
            <a:avLst/>
          </a:prstGeom>
        </p:spPr>
      </p:pic>
    </p:spTree>
    <p:extLst>
      <p:ext uri="{BB962C8B-B14F-4D97-AF65-F5344CB8AC3E}">
        <p14:creationId xmlns:p14="http://schemas.microsoft.com/office/powerpoint/2010/main" val="3460605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374D-74BC-EEF2-90C5-3C3537019D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390F7F-0950-7988-6D50-08463D61DF2E}"/>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CE7F9114-354C-F1E2-CB1A-2E7FFA65C4FE}"/>
              </a:ext>
            </a:extLst>
          </p:cNvPr>
          <p:cNvSpPr>
            <a:spLocks noGrp="1"/>
          </p:cNvSpPr>
          <p:nvPr>
            <p:ph type="sldNum" sz="quarter" idx="10"/>
          </p:nvPr>
        </p:nvSpPr>
        <p:spPr bwMode="grayWhite"/>
        <p:txBody>
          <a:bodyPr/>
          <a:lstStyle/>
          <a:p>
            <a:fld id="{D495E168-DA5E-4888-8D8A-92B118324C14}" type="slidenum">
              <a:rPr lang="ru-RU" smtClean="0"/>
              <a:pPr/>
              <a:t>34</a:t>
            </a:fld>
            <a:endParaRPr lang="ru-RU" dirty="0"/>
          </a:p>
        </p:txBody>
      </p:sp>
      <p:pic>
        <p:nvPicPr>
          <p:cNvPr id="7" name="Picture 6">
            <a:extLst>
              <a:ext uri="{FF2B5EF4-FFF2-40B4-BE49-F238E27FC236}">
                <a16:creationId xmlns:a16="http://schemas.microsoft.com/office/drawing/2014/main" id="{272BE86F-6D67-F701-FE47-559B327DE3F1}"/>
              </a:ext>
            </a:extLst>
          </p:cNvPr>
          <p:cNvPicPr>
            <a:picLocks noChangeAspect="1"/>
          </p:cNvPicPr>
          <p:nvPr/>
        </p:nvPicPr>
        <p:blipFill>
          <a:blip r:embed="rId2"/>
          <a:stretch>
            <a:fillRect/>
          </a:stretch>
        </p:blipFill>
        <p:spPr>
          <a:xfrm>
            <a:off x="3732839" y="1574157"/>
            <a:ext cx="6787379" cy="5154534"/>
          </a:xfrm>
          <a:prstGeom prst="rect">
            <a:avLst/>
          </a:prstGeom>
        </p:spPr>
      </p:pic>
    </p:spTree>
    <p:extLst>
      <p:ext uri="{BB962C8B-B14F-4D97-AF65-F5344CB8AC3E}">
        <p14:creationId xmlns:p14="http://schemas.microsoft.com/office/powerpoint/2010/main" val="1449538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6E768-2519-E5B4-E73E-667FC59120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D9E9B-7D3D-6E91-4EB8-E0D0DDAE610E}"/>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65EA12EB-F6EB-A8D2-FCEF-640462D75787}"/>
              </a:ext>
            </a:extLst>
          </p:cNvPr>
          <p:cNvSpPr>
            <a:spLocks noGrp="1"/>
          </p:cNvSpPr>
          <p:nvPr>
            <p:ph type="sldNum" sz="quarter" idx="10"/>
          </p:nvPr>
        </p:nvSpPr>
        <p:spPr bwMode="grayWhite"/>
        <p:txBody>
          <a:bodyPr/>
          <a:lstStyle/>
          <a:p>
            <a:fld id="{D495E168-DA5E-4888-8D8A-92B118324C14}" type="slidenum">
              <a:rPr lang="ru-RU" smtClean="0"/>
              <a:pPr/>
              <a:t>35</a:t>
            </a:fld>
            <a:endParaRPr lang="ru-RU" dirty="0"/>
          </a:p>
        </p:txBody>
      </p:sp>
      <p:pic>
        <p:nvPicPr>
          <p:cNvPr id="5" name="Picture 4">
            <a:extLst>
              <a:ext uri="{FF2B5EF4-FFF2-40B4-BE49-F238E27FC236}">
                <a16:creationId xmlns:a16="http://schemas.microsoft.com/office/drawing/2014/main" id="{80388D2C-E8DA-2C57-8463-FEB2C7F124AC}"/>
              </a:ext>
            </a:extLst>
          </p:cNvPr>
          <p:cNvPicPr>
            <a:picLocks noChangeAspect="1"/>
          </p:cNvPicPr>
          <p:nvPr/>
        </p:nvPicPr>
        <p:blipFill>
          <a:blip r:embed="rId2"/>
          <a:stretch>
            <a:fillRect/>
          </a:stretch>
        </p:blipFill>
        <p:spPr>
          <a:xfrm>
            <a:off x="1324264" y="2444461"/>
            <a:ext cx="8915400" cy="2800350"/>
          </a:xfrm>
          <a:prstGeom prst="rect">
            <a:avLst/>
          </a:prstGeom>
        </p:spPr>
      </p:pic>
    </p:spTree>
    <p:extLst>
      <p:ext uri="{BB962C8B-B14F-4D97-AF65-F5344CB8AC3E}">
        <p14:creationId xmlns:p14="http://schemas.microsoft.com/office/powerpoint/2010/main" val="16963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413F-FACE-B79A-7B5F-EB08C7099C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37722C-3C9A-3DA2-70AA-4FAA40FF1BE6}"/>
              </a:ext>
            </a:extLst>
          </p:cNvPr>
          <p:cNvSpPr>
            <a:spLocks noGrp="1"/>
          </p:cNvSpPr>
          <p:nvPr>
            <p:ph type="title"/>
          </p:nvPr>
        </p:nvSpPr>
        <p:spPr bwMode="grayWhite">
          <a:xfrm>
            <a:off x="774032" y="742938"/>
            <a:ext cx="5450305" cy="1524185"/>
          </a:xfrm>
        </p:spPr>
        <p:txBody>
          <a:bodyPr>
            <a:normAutofit/>
          </a:bodyPr>
          <a:lstStyle/>
          <a:p>
            <a:r>
              <a:rPr lang="hr-HR" dirty="0"/>
              <a:t>Eksperimentalni rezultati</a:t>
            </a:r>
            <a:endParaRPr lang="ru-RU" dirty="0"/>
          </a:p>
        </p:txBody>
      </p:sp>
      <p:sp>
        <p:nvSpPr>
          <p:cNvPr id="2" name="Slide Number Placeholder 1">
            <a:extLst>
              <a:ext uri="{FF2B5EF4-FFF2-40B4-BE49-F238E27FC236}">
                <a16:creationId xmlns:a16="http://schemas.microsoft.com/office/drawing/2014/main" id="{BBF74D1A-90E0-0CD5-4499-D641150D402B}"/>
              </a:ext>
            </a:extLst>
          </p:cNvPr>
          <p:cNvSpPr>
            <a:spLocks noGrp="1"/>
          </p:cNvSpPr>
          <p:nvPr>
            <p:ph type="sldNum" sz="quarter" idx="10"/>
          </p:nvPr>
        </p:nvSpPr>
        <p:spPr bwMode="grayWhite"/>
        <p:txBody>
          <a:bodyPr/>
          <a:lstStyle/>
          <a:p>
            <a:fld id="{D495E168-DA5E-4888-8D8A-92B118324C14}" type="slidenum">
              <a:rPr lang="ru-RU" smtClean="0"/>
              <a:pPr/>
              <a:t>36</a:t>
            </a:fld>
            <a:endParaRPr lang="ru-RU" dirty="0"/>
          </a:p>
        </p:txBody>
      </p:sp>
      <p:pic>
        <p:nvPicPr>
          <p:cNvPr id="6" name="Picture 5">
            <a:extLst>
              <a:ext uri="{FF2B5EF4-FFF2-40B4-BE49-F238E27FC236}">
                <a16:creationId xmlns:a16="http://schemas.microsoft.com/office/drawing/2014/main" id="{FFEAAF06-26DC-BFB1-8CE6-9B79D65641E2}"/>
              </a:ext>
            </a:extLst>
          </p:cNvPr>
          <p:cNvPicPr>
            <a:picLocks noChangeAspect="1"/>
          </p:cNvPicPr>
          <p:nvPr/>
        </p:nvPicPr>
        <p:blipFill>
          <a:blip r:embed="rId2"/>
          <a:stretch>
            <a:fillRect/>
          </a:stretch>
        </p:blipFill>
        <p:spPr>
          <a:xfrm>
            <a:off x="1747837" y="2415886"/>
            <a:ext cx="8696325" cy="2857500"/>
          </a:xfrm>
          <a:prstGeom prst="rect">
            <a:avLst/>
          </a:prstGeom>
        </p:spPr>
      </p:pic>
    </p:spTree>
    <p:extLst>
      <p:ext uri="{BB962C8B-B14F-4D97-AF65-F5344CB8AC3E}">
        <p14:creationId xmlns:p14="http://schemas.microsoft.com/office/powerpoint/2010/main" val="291131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a:xfrm>
            <a:off x="-818146" y="0"/>
            <a:ext cx="9155429" cy="6858000"/>
          </a:xfrm>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a:xfrm>
            <a:off x="3121979" y="1425810"/>
            <a:ext cx="6033452" cy="4006380"/>
          </a:xfrm>
        </p:spPr>
        <p:txBody>
          <a:bodyPr/>
          <a:lstStyle/>
          <a:p>
            <a:pPr algn="ctr"/>
            <a:r>
              <a:rPr lang="hr-HR" sz="8800" dirty="0"/>
              <a:t>HVALA NA PAŽNJI</a:t>
            </a:r>
            <a:r>
              <a:rPr lang="en-US" sz="8800" dirty="0"/>
              <a:t>!</a:t>
            </a:r>
            <a:endParaRPr lang="ru-RU" sz="8800" dirty="0"/>
          </a:p>
        </p:txBody>
      </p:sp>
    </p:spTree>
    <p:extLst>
      <p:ext uri="{BB962C8B-B14F-4D97-AF65-F5344CB8AC3E}">
        <p14:creationId xmlns:p14="http://schemas.microsoft.com/office/powerpoint/2010/main" val="2314201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F67BF-2447-E17C-592A-B0442ADC7C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DF3AB8-BD7D-1B0F-A501-3BE4D0A1710E}"/>
              </a:ext>
            </a:extLst>
          </p:cNvPr>
          <p:cNvSpPr>
            <a:spLocks noGrp="1"/>
          </p:cNvSpPr>
          <p:nvPr>
            <p:ph type="title"/>
          </p:nvPr>
        </p:nvSpPr>
        <p:spPr>
          <a:xfrm>
            <a:off x="774032" y="1032746"/>
            <a:ext cx="8097252" cy="782638"/>
          </a:xfrm>
        </p:spPr>
        <p:txBody>
          <a:bodyPr>
            <a:normAutofit/>
          </a:bodyPr>
          <a:lstStyle/>
          <a:p>
            <a:r>
              <a:rPr lang="hr-HR" dirty="0"/>
              <a:t>Svojstva tenzora</a:t>
            </a:r>
            <a:endParaRPr lang="ru-RU" dirty="0"/>
          </a:p>
        </p:txBody>
      </p:sp>
      <p:sp>
        <p:nvSpPr>
          <p:cNvPr id="4" name="Text Placeholder 3">
            <a:extLst>
              <a:ext uri="{FF2B5EF4-FFF2-40B4-BE49-F238E27FC236}">
                <a16:creationId xmlns:a16="http://schemas.microsoft.com/office/drawing/2014/main" id="{8866158A-B046-05F6-778A-42DC30B331DD}"/>
              </a:ext>
            </a:extLst>
          </p:cNvPr>
          <p:cNvSpPr>
            <a:spLocks noGrp="1"/>
          </p:cNvSpPr>
          <p:nvPr>
            <p:ph type="body" sz="quarter" idx="15"/>
          </p:nvPr>
        </p:nvSpPr>
        <p:spPr>
          <a:xfrm>
            <a:off x="774032" y="2453980"/>
            <a:ext cx="9956130" cy="2967765"/>
          </a:xfrm>
        </p:spPr>
        <p:txBody>
          <a:bodyPr>
            <a:noAutofit/>
          </a:bodyPr>
          <a:lstStyle/>
          <a:p>
            <a:r>
              <a:rPr lang="it-IT" sz="2400" b="1" dirty="0"/>
              <a:t>Multilinearnost</a:t>
            </a:r>
            <a:r>
              <a:rPr lang="it-IT" sz="2400" dirty="0"/>
              <a:t>: Tenzori su linearni u odnosu na svaku dimenziju. To znači</a:t>
            </a:r>
            <a:r>
              <a:rPr lang="hr-HR" sz="2400" dirty="0"/>
              <a:t> </a:t>
            </a:r>
            <a:r>
              <a:rPr lang="it-IT" sz="2400" dirty="0"/>
              <a:t>da se operacije na tenzorima mogu izvoditi nezavisno po svakoj dimenziji</a:t>
            </a:r>
            <a:endParaRPr lang="hr-HR" sz="2400" dirty="0"/>
          </a:p>
          <a:p>
            <a:r>
              <a:rPr lang="en-US" sz="2400" b="1" dirty="0" err="1"/>
              <a:t>Strukturna</a:t>
            </a:r>
            <a:r>
              <a:rPr lang="en-US" sz="2400" b="1" dirty="0"/>
              <a:t> </a:t>
            </a:r>
            <a:r>
              <a:rPr lang="en-US" sz="2400" b="1" dirty="0" err="1"/>
              <a:t>informacija</a:t>
            </a:r>
            <a:r>
              <a:rPr lang="en-US" sz="2400" dirty="0"/>
              <a:t>: </a:t>
            </a:r>
            <a:r>
              <a:rPr lang="en-US" sz="2400" dirty="0" err="1"/>
              <a:t>Tenzori</a:t>
            </a:r>
            <a:r>
              <a:rPr lang="en-US" sz="2400" dirty="0"/>
              <a:t> </a:t>
            </a:r>
            <a:r>
              <a:rPr lang="en-US" sz="2400" dirty="0" err="1"/>
              <a:t>mogu</a:t>
            </a:r>
            <a:r>
              <a:rPr lang="en-US" sz="2400" dirty="0"/>
              <a:t> </a:t>
            </a:r>
            <a:r>
              <a:rPr lang="en-US" sz="2400" dirty="0" err="1"/>
              <a:t>pohraniti</a:t>
            </a:r>
            <a:r>
              <a:rPr lang="en-US" sz="2400" dirty="0"/>
              <a:t> </a:t>
            </a:r>
            <a:r>
              <a:rPr lang="en-US" sz="2400" dirty="0" err="1"/>
              <a:t>složene</a:t>
            </a:r>
            <a:r>
              <a:rPr lang="en-US" sz="2400" dirty="0"/>
              <a:t> </a:t>
            </a:r>
            <a:r>
              <a:rPr lang="en-US" sz="2400" dirty="0" err="1"/>
              <a:t>odnose</a:t>
            </a:r>
            <a:r>
              <a:rPr lang="en-US" sz="2400" dirty="0"/>
              <a:t> </a:t>
            </a:r>
            <a:r>
              <a:rPr lang="en-US" sz="2400" dirty="0" err="1"/>
              <a:t>između</a:t>
            </a:r>
            <a:r>
              <a:rPr lang="en-US" sz="2400" dirty="0"/>
              <a:t> </a:t>
            </a:r>
            <a:r>
              <a:rPr lang="en-US" sz="2400" dirty="0" err="1"/>
              <a:t>podataka</a:t>
            </a:r>
            <a:r>
              <a:rPr lang="en-US" sz="2400" dirty="0"/>
              <a:t>, </a:t>
            </a:r>
            <a:r>
              <a:rPr lang="en-US" sz="2400" dirty="0" err="1"/>
              <a:t>poput</a:t>
            </a:r>
            <a:r>
              <a:rPr lang="en-US" sz="2400" dirty="0"/>
              <a:t> </a:t>
            </a:r>
            <a:r>
              <a:rPr lang="en-US" sz="2400" dirty="0" err="1"/>
              <a:t>prostornih</a:t>
            </a:r>
            <a:r>
              <a:rPr lang="en-US" sz="2400" dirty="0"/>
              <a:t>, </a:t>
            </a:r>
            <a:r>
              <a:rPr lang="en-US" sz="2400" dirty="0" err="1"/>
              <a:t>vremenskih</a:t>
            </a:r>
            <a:r>
              <a:rPr lang="en-US" sz="2400" dirty="0"/>
              <a:t> </a:t>
            </a:r>
            <a:r>
              <a:rPr lang="en-US" sz="2400" dirty="0" err="1"/>
              <a:t>ili</a:t>
            </a:r>
            <a:r>
              <a:rPr lang="en-US" sz="2400" dirty="0"/>
              <a:t> </a:t>
            </a:r>
            <a:r>
              <a:rPr lang="en-US" sz="2400" dirty="0" err="1"/>
              <a:t>spektralnih</a:t>
            </a:r>
            <a:r>
              <a:rPr lang="en-US" sz="2400" dirty="0"/>
              <a:t> </a:t>
            </a:r>
            <a:r>
              <a:rPr lang="en-US" sz="2400" dirty="0" err="1"/>
              <a:t>ovisnosti</a:t>
            </a:r>
            <a:endParaRPr lang="hr-HR" sz="2400" dirty="0"/>
          </a:p>
          <a:p>
            <a:r>
              <a:rPr lang="en-US" sz="2400" b="1" dirty="0" err="1"/>
              <a:t>Kompaktnost</a:t>
            </a:r>
            <a:r>
              <a:rPr lang="en-US" sz="2400" dirty="0"/>
              <a:t>: </a:t>
            </a:r>
            <a:r>
              <a:rPr lang="en-US" sz="2400" dirty="0" err="1"/>
              <a:t>Tenzorska</a:t>
            </a:r>
            <a:r>
              <a:rPr lang="en-US" sz="2400" dirty="0"/>
              <a:t> </a:t>
            </a:r>
            <a:r>
              <a:rPr lang="en-US" sz="2400" dirty="0" err="1"/>
              <a:t>dekompozicija</a:t>
            </a:r>
            <a:r>
              <a:rPr lang="en-US" sz="2400" dirty="0"/>
              <a:t> </a:t>
            </a:r>
            <a:r>
              <a:rPr lang="en-US" sz="2400" dirty="0" err="1"/>
              <a:t>omogućuje</a:t>
            </a:r>
            <a:r>
              <a:rPr lang="en-US" sz="2400" dirty="0"/>
              <a:t> </a:t>
            </a:r>
            <a:r>
              <a:rPr lang="en-US" sz="2400" dirty="0" err="1"/>
              <a:t>smanjenje</a:t>
            </a:r>
            <a:r>
              <a:rPr lang="en-US" sz="2400" dirty="0"/>
              <a:t> </a:t>
            </a:r>
            <a:r>
              <a:rPr lang="en-US" sz="2400" dirty="0" err="1"/>
              <a:t>redundancije</a:t>
            </a:r>
            <a:r>
              <a:rPr lang="hr-HR" sz="2400" dirty="0"/>
              <a:t> </a:t>
            </a:r>
            <a:r>
              <a:rPr lang="en-US" sz="2400" dirty="0"/>
              <a:t>u </a:t>
            </a:r>
            <a:r>
              <a:rPr lang="en-US" sz="2400" dirty="0" err="1"/>
              <a:t>podacima</a:t>
            </a:r>
            <a:r>
              <a:rPr lang="en-US" sz="2400" dirty="0"/>
              <a:t>, </a:t>
            </a:r>
            <a:r>
              <a:rPr lang="en-US" sz="2400" dirty="0" err="1"/>
              <a:t>što</a:t>
            </a:r>
            <a:r>
              <a:rPr lang="en-US" sz="2400" dirty="0"/>
              <a:t> je </a:t>
            </a:r>
            <a:r>
              <a:rPr lang="en-US" sz="2400" dirty="0" err="1"/>
              <a:t>korisno</a:t>
            </a:r>
            <a:r>
              <a:rPr lang="en-US" sz="2400" dirty="0"/>
              <a:t> za </a:t>
            </a:r>
            <a:r>
              <a:rPr lang="en-US" sz="2400" dirty="0" err="1"/>
              <a:t>kompresiju</a:t>
            </a:r>
            <a:r>
              <a:rPr lang="en-US" sz="2400" dirty="0"/>
              <a:t> </a:t>
            </a:r>
            <a:r>
              <a:rPr lang="en-US" sz="2400" dirty="0" err="1"/>
              <a:t>i</a:t>
            </a:r>
            <a:r>
              <a:rPr lang="en-US" sz="2400" dirty="0"/>
              <a:t> </a:t>
            </a:r>
            <a:r>
              <a:rPr lang="en-US" sz="2400" dirty="0" err="1"/>
              <a:t>analizu</a:t>
            </a:r>
            <a:r>
              <a:rPr lang="en-US" sz="2400" dirty="0"/>
              <a:t>.</a:t>
            </a:r>
          </a:p>
        </p:txBody>
      </p:sp>
      <p:sp>
        <p:nvSpPr>
          <p:cNvPr id="2" name="Slide Number Placeholder 1">
            <a:extLst>
              <a:ext uri="{FF2B5EF4-FFF2-40B4-BE49-F238E27FC236}">
                <a16:creationId xmlns:a16="http://schemas.microsoft.com/office/drawing/2014/main" id="{DE91E2F5-0E08-58C3-FB5B-2427ECC74F1C}"/>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175804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CE797-131B-81D3-1D60-136AD5B0BB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A4830DF-9479-53DD-0C38-FD0354A495A5}"/>
              </a:ext>
            </a:extLst>
          </p:cNvPr>
          <p:cNvSpPr>
            <a:spLocks noGrp="1"/>
          </p:cNvSpPr>
          <p:nvPr>
            <p:ph type="title"/>
          </p:nvPr>
        </p:nvSpPr>
        <p:spPr>
          <a:xfrm>
            <a:off x="774032" y="1032746"/>
            <a:ext cx="8097252" cy="782638"/>
          </a:xfrm>
        </p:spPr>
        <p:txBody>
          <a:bodyPr>
            <a:normAutofit/>
          </a:bodyPr>
          <a:lstStyle/>
          <a:p>
            <a:r>
              <a:rPr lang="hr-HR" dirty="0"/>
              <a:t>Primjena tenzora</a:t>
            </a:r>
            <a:endParaRPr lang="ru-RU" dirty="0"/>
          </a:p>
        </p:txBody>
      </p:sp>
      <p:sp>
        <p:nvSpPr>
          <p:cNvPr id="4" name="Text Placeholder 3">
            <a:extLst>
              <a:ext uri="{FF2B5EF4-FFF2-40B4-BE49-F238E27FC236}">
                <a16:creationId xmlns:a16="http://schemas.microsoft.com/office/drawing/2014/main" id="{0C377C73-1187-F295-F479-EB78190A3DEC}"/>
              </a:ext>
            </a:extLst>
          </p:cNvPr>
          <p:cNvSpPr>
            <a:spLocks noGrp="1"/>
          </p:cNvSpPr>
          <p:nvPr>
            <p:ph type="body" sz="quarter" idx="15"/>
          </p:nvPr>
        </p:nvSpPr>
        <p:spPr>
          <a:xfrm>
            <a:off x="774032" y="2453980"/>
            <a:ext cx="9956130" cy="2967765"/>
          </a:xfrm>
        </p:spPr>
        <p:txBody>
          <a:bodyPr>
            <a:noAutofit/>
          </a:bodyPr>
          <a:lstStyle/>
          <a:p>
            <a:r>
              <a:rPr lang="en-US" sz="2400" b="1" dirty="0" err="1"/>
              <a:t>Obrad</a:t>
            </a:r>
            <a:r>
              <a:rPr lang="hr-HR" sz="2400" b="1" dirty="0"/>
              <a:t>a</a:t>
            </a:r>
            <a:r>
              <a:rPr lang="en-US" sz="2400" b="1" dirty="0"/>
              <a:t> </a:t>
            </a:r>
            <a:r>
              <a:rPr lang="en-US" sz="2400" b="1" dirty="0" err="1"/>
              <a:t>signala</a:t>
            </a:r>
            <a:r>
              <a:rPr lang="en-US" sz="2400" dirty="0"/>
              <a:t>: Za </a:t>
            </a:r>
            <a:r>
              <a:rPr lang="en-US" sz="2400" dirty="0" err="1"/>
              <a:t>analizu</a:t>
            </a:r>
            <a:r>
              <a:rPr lang="en-US" sz="2400" dirty="0"/>
              <a:t> </a:t>
            </a:r>
            <a:r>
              <a:rPr lang="en-US" sz="2400" dirty="0" err="1"/>
              <a:t>višedimenzionalnih</a:t>
            </a:r>
            <a:r>
              <a:rPr lang="en-US" sz="2400" dirty="0"/>
              <a:t> </a:t>
            </a:r>
            <a:r>
              <a:rPr lang="en-US" sz="2400" dirty="0" err="1"/>
              <a:t>signala</a:t>
            </a:r>
            <a:r>
              <a:rPr lang="en-US" sz="2400" dirty="0"/>
              <a:t> </a:t>
            </a:r>
            <a:r>
              <a:rPr lang="en-US" sz="2400" dirty="0" err="1"/>
              <a:t>poput</a:t>
            </a:r>
            <a:r>
              <a:rPr lang="en-US" sz="2400" dirty="0"/>
              <a:t> video </a:t>
            </a:r>
            <a:r>
              <a:rPr lang="en-US" sz="2400" dirty="0" err="1"/>
              <a:t>zapisa</a:t>
            </a:r>
            <a:r>
              <a:rPr lang="en-US" sz="2400" dirty="0"/>
              <a:t> </a:t>
            </a:r>
            <a:r>
              <a:rPr lang="en-US" sz="2400" dirty="0" err="1"/>
              <a:t>ili</a:t>
            </a:r>
            <a:r>
              <a:rPr lang="hr-HR" sz="2400" dirty="0"/>
              <a:t> </a:t>
            </a:r>
            <a:r>
              <a:rPr lang="en-US" sz="2400" dirty="0" err="1"/>
              <a:t>multispektralnih</a:t>
            </a:r>
            <a:r>
              <a:rPr lang="en-US" sz="2400" dirty="0"/>
              <a:t> </a:t>
            </a:r>
            <a:r>
              <a:rPr lang="en-US" sz="2400" dirty="0" err="1"/>
              <a:t>slika</a:t>
            </a:r>
            <a:r>
              <a:rPr lang="en-US" sz="2400" dirty="0"/>
              <a:t>.</a:t>
            </a:r>
            <a:endParaRPr lang="hr-HR" sz="2400" dirty="0"/>
          </a:p>
          <a:p>
            <a:r>
              <a:rPr lang="en-US" sz="2400" b="1" dirty="0" err="1"/>
              <a:t>Strojno</a:t>
            </a:r>
            <a:r>
              <a:rPr lang="en-US" sz="2400" b="1" dirty="0"/>
              <a:t> </a:t>
            </a:r>
            <a:r>
              <a:rPr lang="en-US" sz="2400" b="1" dirty="0" err="1"/>
              <a:t>učenje</a:t>
            </a:r>
            <a:r>
              <a:rPr lang="en-US" sz="2400" dirty="0"/>
              <a:t>: Za </a:t>
            </a:r>
            <a:r>
              <a:rPr lang="en-US" sz="2400" dirty="0" err="1"/>
              <a:t>predstavljanje</a:t>
            </a:r>
            <a:r>
              <a:rPr lang="en-US" sz="2400" dirty="0"/>
              <a:t> </a:t>
            </a:r>
            <a:r>
              <a:rPr lang="en-US" sz="2400" dirty="0" err="1"/>
              <a:t>složenih</a:t>
            </a:r>
            <a:r>
              <a:rPr lang="en-US" sz="2400" dirty="0"/>
              <a:t> </a:t>
            </a:r>
            <a:r>
              <a:rPr lang="en-US" sz="2400" dirty="0" err="1"/>
              <a:t>podataka</a:t>
            </a:r>
            <a:r>
              <a:rPr lang="en-US" sz="2400" dirty="0"/>
              <a:t> u </a:t>
            </a:r>
            <a:r>
              <a:rPr lang="en-US" sz="2400" dirty="0" err="1"/>
              <a:t>modelima</a:t>
            </a:r>
            <a:r>
              <a:rPr lang="en-US" sz="2400" dirty="0"/>
              <a:t> </a:t>
            </a:r>
            <a:r>
              <a:rPr lang="en-US" sz="2400" dirty="0" err="1"/>
              <a:t>dubokog</a:t>
            </a:r>
            <a:r>
              <a:rPr lang="hr-HR" sz="2400" dirty="0"/>
              <a:t> </a:t>
            </a:r>
            <a:r>
              <a:rPr lang="en-US" sz="2400" dirty="0" err="1"/>
              <a:t>učenja</a:t>
            </a:r>
            <a:endParaRPr lang="hr-HR" sz="2400" dirty="0"/>
          </a:p>
          <a:p>
            <a:r>
              <a:rPr lang="en-US" sz="2400" b="1" dirty="0" err="1"/>
              <a:t>Fizik</a:t>
            </a:r>
            <a:r>
              <a:rPr lang="hr-HR" sz="2400" b="1" dirty="0"/>
              <a:t>a</a:t>
            </a:r>
            <a:r>
              <a:rPr lang="en-US" sz="2400" b="1" dirty="0"/>
              <a:t> </a:t>
            </a:r>
            <a:r>
              <a:rPr lang="en-US" sz="2400" b="1" dirty="0" err="1"/>
              <a:t>i</a:t>
            </a:r>
            <a:r>
              <a:rPr lang="en-US" sz="2400" b="1" dirty="0"/>
              <a:t> </a:t>
            </a:r>
            <a:r>
              <a:rPr lang="en-US" sz="2400" b="1" dirty="0" err="1"/>
              <a:t>inženjerstvo</a:t>
            </a:r>
            <a:r>
              <a:rPr lang="en-US" sz="2400" dirty="0"/>
              <a:t>: Za </a:t>
            </a:r>
            <a:r>
              <a:rPr lang="en-US" sz="2400" dirty="0" err="1"/>
              <a:t>modeliranje</a:t>
            </a:r>
            <a:r>
              <a:rPr lang="en-US" sz="2400" dirty="0"/>
              <a:t> </a:t>
            </a:r>
            <a:r>
              <a:rPr lang="en-US" sz="2400" dirty="0" err="1"/>
              <a:t>fizikalnih</a:t>
            </a:r>
            <a:r>
              <a:rPr lang="en-US" sz="2400" dirty="0"/>
              <a:t> </a:t>
            </a:r>
            <a:r>
              <a:rPr lang="en-US" sz="2400" dirty="0" err="1"/>
              <a:t>sustava</a:t>
            </a:r>
            <a:r>
              <a:rPr lang="en-US" sz="2400" dirty="0"/>
              <a:t> s </a:t>
            </a:r>
            <a:r>
              <a:rPr lang="en-US" sz="2400" dirty="0" err="1"/>
              <a:t>višestrukim</a:t>
            </a:r>
            <a:r>
              <a:rPr lang="en-US" sz="2400" dirty="0"/>
              <a:t> </a:t>
            </a:r>
            <a:r>
              <a:rPr lang="en-US" sz="2400" dirty="0" err="1"/>
              <a:t>dimenzijama</a:t>
            </a:r>
            <a:r>
              <a:rPr lang="en-US" sz="2400" dirty="0"/>
              <a:t>.</a:t>
            </a:r>
          </a:p>
        </p:txBody>
      </p:sp>
      <p:sp>
        <p:nvSpPr>
          <p:cNvPr id="2" name="Slide Number Placeholder 1">
            <a:extLst>
              <a:ext uri="{FF2B5EF4-FFF2-40B4-BE49-F238E27FC236}">
                <a16:creationId xmlns:a16="http://schemas.microsoft.com/office/drawing/2014/main" id="{BB3EE693-2143-07C1-0F63-5FE2F5A59ED8}"/>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343571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27325-F0E0-6F3A-5334-3F3A53970B1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996248-7E14-4BCC-F9FD-BE40F1EE0417}"/>
              </a:ext>
            </a:extLst>
          </p:cNvPr>
          <p:cNvSpPr>
            <a:spLocks noGrp="1"/>
          </p:cNvSpPr>
          <p:nvPr>
            <p:ph type="title"/>
          </p:nvPr>
        </p:nvSpPr>
        <p:spPr>
          <a:xfrm>
            <a:off x="774032" y="1032746"/>
            <a:ext cx="8097252" cy="782638"/>
          </a:xfrm>
        </p:spPr>
        <p:txBody>
          <a:bodyPr>
            <a:normAutofit/>
          </a:bodyPr>
          <a:lstStyle/>
          <a:p>
            <a:r>
              <a:rPr lang="hr-HR" dirty="0"/>
              <a:t>Tenzorska dekompozicija</a:t>
            </a:r>
            <a:endParaRPr lang="ru-RU" dirty="0"/>
          </a:p>
        </p:txBody>
      </p:sp>
      <p:sp>
        <p:nvSpPr>
          <p:cNvPr id="4" name="Text Placeholder 3">
            <a:extLst>
              <a:ext uri="{FF2B5EF4-FFF2-40B4-BE49-F238E27FC236}">
                <a16:creationId xmlns:a16="http://schemas.microsoft.com/office/drawing/2014/main" id="{18809620-D234-E95E-9A4E-D896790C43A1}"/>
              </a:ext>
            </a:extLst>
          </p:cNvPr>
          <p:cNvSpPr>
            <a:spLocks noGrp="1"/>
          </p:cNvSpPr>
          <p:nvPr>
            <p:ph type="body" sz="quarter" idx="15"/>
          </p:nvPr>
        </p:nvSpPr>
        <p:spPr>
          <a:xfrm>
            <a:off x="774032" y="2453980"/>
            <a:ext cx="9956130" cy="2967765"/>
          </a:xfrm>
        </p:spPr>
        <p:txBody>
          <a:bodyPr>
            <a:noAutofit/>
          </a:bodyPr>
          <a:lstStyle/>
          <a:p>
            <a:r>
              <a:rPr lang="hr-HR" sz="2000" dirty="0"/>
              <a:t>M</a:t>
            </a:r>
            <a:r>
              <a:rPr lang="en-US" sz="2000" dirty="0" err="1"/>
              <a:t>atematička</a:t>
            </a:r>
            <a:r>
              <a:rPr lang="en-US" sz="2000" dirty="0"/>
              <a:t> </a:t>
            </a:r>
            <a:r>
              <a:rPr lang="en-US" sz="2000" dirty="0" err="1"/>
              <a:t>tehnika</a:t>
            </a:r>
            <a:r>
              <a:rPr lang="en-US" sz="2000" dirty="0"/>
              <a:t> </a:t>
            </a:r>
            <a:r>
              <a:rPr lang="en-US" sz="2000" dirty="0" err="1"/>
              <a:t>koja</a:t>
            </a:r>
            <a:r>
              <a:rPr lang="en-US" sz="2000" dirty="0"/>
              <a:t> se </a:t>
            </a:r>
            <a:r>
              <a:rPr lang="en-US" sz="2000" dirty="0" err="1"/>
              <a:t>koristi</a:t>
            </a:r>
            <a:r>
              <a:rPr lang="en-US" sz="2000" dirty="0"/>
              <a:t> za </a:t>
            </a:r>
            <a:r>
              <a:rPr lang="en-US" sz="2000" dirty="0" err="1"/>
              <a:t>razlaganje</a:t>
            </a:r>
            <a:r>
              <a:rPr lang="en-US" sz="2000" dirty="0"/>
              <a:t> </a:t>
            </a:r>
            <a:r>
              <a:rPr lang="en-US" sz="2000" dirty="0" err="1"/>
              <a:t>tenzora</a:t>
            </a:r>
            <a:r>
              <a:rPr lang="hr-HR" sz="2000" dirty="0"/>
              <a:t> </a:t>
            </a:r>
            <a:r>
              <a:rPr lang="en-US" sz="2000" dirty="0" err="1"/>
              <a:t>na</a:t>
            </a:r>
            <a:r>
              <a:rPr lang="en-US" sz="2000" dirty="0"/>
              <a:t> </a:t>
            </a:r>
            <a:r>
              <a:rPr lang="en-US" sz="2000" dirty="0" err="1"/>
              <a:t>manje</a:t>
            </a:r>
            <a:r>
              <a:rPr lang="en-US" sz="2000" dirty="0"/>
              <a:t> </a:t>
            </a:r>
            <a:r>
              <a:rPr lang="en-US" sz="2000" dirty="0" err="1"/>
              <a:t>komponente</a:t>
            </a:r>
            <a:r>
              <a:rPr lang="en-US" sz="2000" dirty="0"/>
              <a:t>, </a:t>
            </a:r>
            <a:r>
              <a:rPr lang="en-US" sz="2000" dirty="0" err="1"/>
              <a:t>čime</a:t>
            </a:r>
            <a:r>
              <a:rPr lang="en-US" sz="2000" dirty="0"/>
              <a:t> se </a:t>
            </a:r>
            <a:r>
              <a:rPr lang="en-US" sz="2000" dirty="0" err="1"/>
              <a:t>otkrivaju</a:t>
            </a:r>
            <a:r>
              <a:rPr lang="en-US" sz="2000" dirty="0"/>
              <a:t> </a:t>
            </a:r>
            <a:r>
              <a:rPr lang="en-US" sz="2000" dirty="0" err="1"/>
              <a:t>skrivene</a:t>
            </a:r>
            <a:r>
              <a:rPr lang="en-US" sz="2000" dirty="0"/>
              <a:t> </a:t>
            </a:r>
            <a:r>
              <a:rPr lang="en-US" sz="2000" dirty="0" err="1"/>
              <a:t>strukture</a:t>
            </a:r>
            <a:r>
              <a:rPr lang="en-US" sz="2000" dirty="0"/>
              <a:t> </a:t>
            </a:r>
            <a:r>
              <a:rPr lang="en-US" sz="2000" dirty="0" err="1"/>
              <a:t>i</a:t>
            </a:r>
            <a:r>
              <a:rPr lang="en-US" sz="2000" dirty="0"/>
              <a:t> </a:t>
            </a:r>
            <a:r>
              <a:rPr lang="en-US" sz="2000" dirty="0" err="1"/>
              <a:t>obrasci</a:t>
            </a:r>
            <a:r>
              <a:rPr lang="en-US" sz="2000" dirty="0"/>
              <a:t> u </a:t>
            </a:r>
            <a:r>
              <a:rPr lang="en-US" sz="2000" dirty="0" err="1"/>
              <a:t>višedimenzionalnim</a:t>
            </a:r>
            <a:r>
              <a:rPr lang="en-US" sz="2000" dirty="0"/>
              <a:t> </a:t>
            </a:r>
            <a:r>
              <a:rPr lang="en-US" sz="2000" dirty="0" err="1"/>
              <a:t>podacima</a:t>
            </a:r>
            <a:endParaRPr lang="hr-HR" sz="2000" dirty="0"/>
          </a:p>
          <a:p>
            <a:r>
              <a:rPr lang="en-US" sz="2000" dirty="0"/>
              <a:t>Neka je 𝒳 ∈ ℝ^(I₁ × I₂ × ... × Iₙ) </a:t>
            </a:r>
            <a:r>
              <a:rPr lang="en-US" sz="2000" dirty="0" err="1"/>
              <a:t>tenzor</a:t>
            </a:r>
            <a:r>
              <a:rPr lang="en-US" sz="2000" dirty="0"/>
              <a:t> </a:t>
            </a:r>
            <a:r>
              <a:rPr lang="en-US" sz="2000" dirty="0" err="1"/>
              <a:t>reda</a:t>
            </a:r>
            <a:r>
              <a:rPr lang="en-US" sz="2000" dirty="0"/>
              <a:t> N. </a:t>
            </a:r>
            <a:r>
              <a:rPr lang="en-US" sz="2000" dirty="0" err="1"/>
              <a:t>Tenzorska</a:t>
            </a:r>
            <a:r>
              <a:rPr lang="en-US" sz="2000" dirty="0"/>
              <a:t> </a:t>
            </a:r>
            <a:r>
              <a:rPr lang="en-US" sz="2000" dirty="0" err="1"/>
              <a:t>dekompozicija</a:t>
            </a:r>
            <a:r>
              <a:rPr lang="en-US" sz="2000" dirty="0"/>
              <a:t> </a:t>
            </a:r>
            <a:r>
              <a:rPr lang="en-US" sz="2000" dirty="0" err="1"/>
              <a:t>ovog</a:t>
            </a:r>
            <a:r>
              <a:rPr lang="en-US" sz="2000" dirty="0"/>
              <a:t> </a:t>
            </a:r>
            <a:r>
              <a:rPr lang="en-US" sz="2000" dirty="0" err="1"/>
              <a:t>tenzora</a:t>
            </a:r>
            <a:r>
              <a:rPr lang="en-US" sz="2000" dirty="0"/>
              <a:t> </a:t>
            </a:r>
            <a:r>
              <a:rPr lang="en-US" sz="2000" dirty="0" err="1"/>
              <a:t>može</a:t>
            </a:r>
            <a:r>
              <a:rPr lang="en-US" sz="2000" dirty="0"/>
              <a:t> se </a:t>
            </a:r>
            <a:r>
              <a:rPr lang="en-US" sz="2000" dirty="0" err="1"/>
              <a:t>zapisati</a:t>
            </a:r>
            <a:r>
              <a:rPr lang="en-US" sz="2000" dirty="0"/>
              <a:t> </a:t>
            </a:r>
            <a:r>
              <a:rPr lang="en-US" sz="2000" dirty="0" err="1"/>
              <a:t>kao</a:t>
            </a:r>
            <a:r>
              <a:rPr lang="en-US" sz="2000" dirty="0"/>
              <a:t>:</a:t>
            </a:r>
          </a:p>
          <a:p>
            <a:pPr marL="0" indent="0">
              <a:buNone/>
            </a:pPr>
            <a:r>
              <a:rPr lang="hr-HR" sz="2000" dirty="0"/>
              <a:t>			</a:t>
            </a:r>
            <a:r>
              <a:rPr lang="en-US" sz="2000" dirty="0"/>
              <a:t>𝒳 ≈ 𝒢 ×₁ 𝐔⁽¹⁾ ×₂ 𝐔⁽²⁾ ×₃ ... ×ₙ 𝐔⁽ᴺ⁾,</a:t>
            </a:r>
          </a:p>
          <a:p>
            <a:r>
              <a:rPr lang="en-US" sz="2000" dirty="0" err="1"/>
              <a:t>gdje</a:t>
            </a:r>
            <a:r>
              <a:rPr lang="en-US" sz="2000" dirty="0"/>
              <a:t> je:</a:t>
            </a:r>
          </a:p>
          <a:p>
            <a:pPr marL="0" indent="0">
              <a:buNone/>
            </a:pPr>
            <a:r>
              <a:rPr lang="hr-HR" sz="2000" dirty="0"/>
              <a:t>	- </a:t>
            </a:r>
            <a:r>
              <a:rPr lang="en-US" sz="2000" dirty="0"/>
              <a:t>𝒢 ∈ ℝ^(R₁ × R₂ × ... × Rₙ) </a:t>
            </a:r>
            <a:r>
              <a:rPr lang="en-US" sz="2000" b="1" dirty="0" err="1"/>
              <a:t>tenzor</a:t>
            </a:r>
            <a:r>
              <a:rPr lang="en-US" sz="2000" b="1" dirty="0"/>
              <a:t> </a:t>
            </a:r>
            <a:r>
              <a:rPr lang="en-US" sz="2000" b="1" dirty="0" err="1"/>
              <a:t>jezgre</a:t>
            </a:r>
            <a:r>
              <a:rPr lang="en-US" sz="2000" dirty="0"/>
              <a:t> (core tensor) </a:t>
            </a:r>
            <a:r>
              <a:rPr lang="en-US" sz="2000" dirty="0" err="1"/>
              <a:t>manjih</a:t>
            </a:r>
            <a:r>
              <a:rPr lang="en-US" sz="2000" dirty="0"/>
              <a:t> </a:t>
            </a:r>
            <a:r>
              <a:rPr lang="en-US" sz="2000" dirty="0" err="1"/>
              <a:t>dimenzija</a:t>
            </a:r>
            <a:r>
              <a:rPr lang="en-US" sz="2000" dirty="0"/>
              <a:t>,</a:t>
            </a:r>
          </a:p>
          <a:p>
            <a:pPr marL="0" indent="0">
              <a:buNone/>
            </a:pPr>
            <a:r>
              <a:rPr lang="hr-HR" sz="2000" dirty="0"/>
              <a:t>	- </a:t>
            </a:r>
            <a:r>
              <a:rPr lang="en-US" sz="2000" dirty="0"/>
              <a:t>𝐔⁽ⁿ⁾ ∈ ℝ^(Iₙ × Rₙ) </a:t>
            </a:r>
            <a:r>
              <a:rPr lang="en-US" sz="2000" dirty="0" err="1"/>
              <a:t>su</a:t>
            </a:r>
            <a:r>
              <a:rPr lang="en-US" sz="2000" dirty="0"/>
              <a:t> </a:t>
            </a:r>
            <a:r>
              <a:rPr lang="en-US" sz="2000" b="1" dirty="0" err="1"/>
              <a:t>faktorske</a:t>
            </a:r>
            <a:r>
              <a:rPr lang="en-US" sz="2000" b="1" dirty="0"/>
              <a:t> </a:t>
            </a:r>
            <a:r>
              <a:rPr lang="en-US" sz="2000" b="1" dirty="0" err="1"/>
              <a:t>matrice</a:t>
            </a:r>
            <a:r>
              <a:rPr lang="en-US" sz="2000" dirty="0"/>
              <a:t> za </a:t>
            </a:r>
            <a:r>
              <a:rPr lang="en-US" sz="2000" dirty="0" err="1"/>
              <a:t>svaku</a:t>
            </a:r>
            <a:r>
              <a:rPr lang="en-US" sz="2000" dirty="0"/>
              <a:t> </a:t>
            </a:r>
            <a:r>
              <a:rPr lang="en-US" sz="2000" dirty="0" err="1"/>
              <a:t>dimenziju</a:t>
            </a:r>
            <a:r>
              <a:rPr lang="en-US" sz="2000" dirty="0"/>
              <a:t> n,</a:t>
            </a:r>
          </a:p>
          <a:p>
            <a:pPr marL="0" indent="0">
              <a:buNone/>
            </a:pPr>
            <a:r>
              <a:rPr lang="hr-HR" sz="2000" dirty="0"/>
              <a:t>	- </a:t>
            </a:r>
            <a:r>
              <a:rPr lang="en-US" sz="2000" dirty="0"/>
              <a:t>×ₙ </a:t>
            </a:r>
            <a:r>
              <a:rPr lang="en-US" sz="2000" dirty="0" err="1"/>
              <a:t>označava</a:t>
            </a:r>
            <a:r>
              <a:rPr lang="en-US" sz="2000" dirty="0"/>
              <a:t> </a:t>
            </a:r>
            <a:r>
              <a:rPr lang="en-US" sz="2000" dirty="0" err="1"/>
              <a:t>tenzorsko-matrično</a:t>
            </a:r>
            <a:r>
              <a:rPr lang="en-US" sz="2000" dirty="0"/>
              <a:t> </a:t>
            </a:r>
            <a:r>
              <a:rPr lang="en-US" sz="2000" dirty="0" err="1"/>
              <a:t>množenje</a:t>
            </a:r>
            <a:r>
              <a:rPr lang="en-US" sz="2000" dirty="0"/>
              <a:t> po n-</a:t>
            </a:r>
            <a:r>
              <a:rPr lang="en-US" sz="2000" dirty="0" err="1"/>
              <a:t>toj</a:t>
            </a:r>
            <a:r>
              <a:rPr lang="en-US" sz="2000" dirty="0"/>
              <a:t> </a:t>
            </a:r>
            <a:r>
              <a:rPr lang="en-US" sz="2000" dirty="0" err="1"/>
              <a:t>dimenziji</a:t>
            </a:r>
            <a:endParaRPr lang="en-US" sz="2000" dirty="0"/>
          </a:p>
          <a:p>
            <a:endParaRPr lang="en-US" sz="2400" dirty="0"/>
          </a:p>
        </p:txBody>
      </p:sp>
      <p:sp>
        <p:nvSpPr>
          <p:cNvPr id="2" name="Slide Number Placeholder 1">
            <a:extLst>
              <a:ext uri="{FF2B5EF4-FFF2-40B4-BE49-F238E27FC236}">
                <a16:creationId xmlns:a16="http://schemas.microsoft.com/office/drawing/2014/main" id="{7EAB481D-446A-6849-9760-DC0CFB745AA6}"/>
              </a:ext>
            </a:extLst>
          </p:cNvPr>
          <p:cNvSpPr>
            <a:spLocks noGrp="1"/>
          </p:cNvSpPr>
          <p:nvPr>
            <p:ph type="sldNum" sz="quarter" idx="10"/>
          </p:nvPr>
        </p:nvSpPr>
        <p:spPr/>
        <p:txBody>
          <a:bodyPr/>
          <a:lstStyle/>
          <a:p>
            <a:fld id="{D495E168-DA5E-4888-8D8A-92B118324C14}" type="slidenum">
              <a:rPr lang="ru-RU" smtClean="0"/>
              <a:pPr/>
              <a:t>6</a:t>
            </a:fld>
            <a:endParaRPr lang="ru-RU" dirty="0"/>
          </a:p>
        </p:txBody>
      </p:sp>
    </p:spTree>
    <p:extLst>
      <p:ext uri="{BB962C8B-B14F-4D97-AF65-F5344CB8AC3E}">
        <p14:creationId xmlns:p14="http://schemas.microsoft.com/office/powerpoint/2010/main" val="327708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A3A30-9F86-0F0E-017E-F092F5EBBAB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429B5E-64A9-4F96-D37B-2FEC89BDA893}"/>
              </a:ext>
            </a:extLst>
          </p:cNvPr>
          <p:cNvSpPr>
            <a:spLocks noGrp="1"/>
          </p:cNvSpPr>
          <p:nvPr>
            <p:ph type="title"/>
          </p:nvPr>
        </p:nvSpPr>
        <p:spPr>
          <a:xfrm>
            <a:off x="774032" y="1032746"/>
            <a:ext cx="8097252" cy="782638"/>
          </a:xfrm>
        </p:spPr>
        <p:txBody>
          <a:bodyPr>
            <a:normAutofit/>
          </a:bodyPr>
          <a:lstStyle/>
          <a:p>
            <a:r>
              <a:rPr lang="hr-HR" dirty="0"/>
              <a:t>Kompresija slike</a:t>
            </a:r>
            <a:endParaRPr lang="ru-RU" dirty="0"/>
          </a:p>
        </p:txBody>
      </p:sp>
      <p:sp>
        <p:nvSpPr>
          <p:cNvPr id="4" name="Text Placeholder 3">
            <a:extLst>
              <a:ext uri="{FF2B5EF4-FFF2-40B4-BE49-F238E27FC236}">
                <a16:creationId xmlns:a16="http://schemas.microsoft.com/office/drawing/2014/main" id="{8D8CA4A9-07AE-5E3A-53F5-638E1658DD64}"/>
              </a:ext>
            </a:extLst>
          </p:cNvPr>
          <p:cNvSpPr>
            <a:spLocks noGrp="1"/>
          </p:cNvSpPr>
          <p:nvPr>
            <p:ph type="body" sz="quarter" idx="15"/>
          </p:nvPr>
        </p:nvSpPr>
        <p:spPr>
          <a:xfrm>
            <a:off x="774032" y="2453980"/>
            <a:ext cx="9956130" cy="2967765"/>
          </a:xfrm>
        </p:spPr>
        <p:txBody>
          <a:bodyPr>
            <a:noAutofit/>
          </a:bodyPr>
          <a:lstStyle/>
          <a:p>
            <a:r>
              <a:rPr lang="hr-HR" sz="3200" dirty="0"/>
              <a:t>P</a:t>
            </a:r>
            <a:r>
              <a:rPr lang="en-US" sz="3200" dirty="0" err="1"/>
              <a:t>roces</a:t>
            </a:r>
            <a:r>
              <a:rPr lang="en-US" sz="3200" dirty="0"/>
              <a:t> </a:t>
            </a:r>
            <a:r>
              <a:rPr lang="en-US" sz="3200" dirty="0" err="1"/>
              <a:t>smanjenja</a:t>
            </a:r>
            <a:r>
              <a:rPr lang="en-US" sz="3200" dirty="0"/>
              <a:t> </a:t>
            </a:r>
            <a:r>
              <a:rPr lang="en-US" sz="3200" dirty="0" err="1"/>
              <a:t>količine</a:t>
            </a:r>
            <a:r>
              <a:rPr lang="en-US" sz="3200" dirty="0"/>
              <a:t> </a:t>
            </a:r>
            <a:r>
              <a:rPr lang="en-US" sz="3200" dirty="0" err="1"/>
              <a:t>podataka</a:t>
            </a:r>
            <a:r>
              <a:rPr lang="en-US" sz="3200" dirty="0"/>
              <a:t> </a:t>
            </a:r>
            <a:r>
              <a:rPr lang="en-US" sz="3200" dirty="0" err="1"/>
              <a:t>potrebnih</a:t>
            </a:r>
            <a:r>
              <a:rPr lang="en-US" sz="3200" dirty="0"/>
              <a:t> za </a:t>
            </a:r>
            <a:r>
              <a:rPr lang="en-US" sz="3200" dirty="0" err="1"/>
              <a:t>pohranu</a:t>
            </a:r>
            <a:r>
              <a:rPr lang="en-US" sz="3200" dirty="0"/>
              <a:t> </a:t>
            </a:r>
            <a:r>
              <a:rPr lang="en-US" sz="3200" dirty="0" err="1"/>
              <a:t>ili</a:t>
            </a:r>
            <a:r>
              <a:rPr lang="en-US" sz="3200" dirty="0"/>
              <a:t> </a:t>
            </a:r>
            <a:r>
              <a:rPr lang="en-US" sz="3200" dirty="0" err="1"/>
              <a:t>prijenos</a:t>
            </a:r>
            <a:r>
              <a:rPr lang="en-US" sz="3200" dirty="0"/>
              <a:t> </a:t>
            </a:r>
            <a:r>
              <a:rPr lang="en-US" sz="3200" dirty="0" err="1"/>
              <a:t>slike</a:t>
            </a:r>
            <a:r>
              <a:rPr lang="en-US" sz="3200" dirty="0"/>
              <a:t>, </a:t>
            </a:r>
            <a:r>
              <a:rPr lang="en-US" sz="3200" dirty="0" err="1"/>
              <a:t>uz</a:t>
            </a:r>
            <a:r>
              <a:rPr lang="en-US" sz="3200" dirty="0"/>
              <a:t> </a:t>
            </a:r>
            <a:r>
              <a:rPr lang="en-US" sz="3200" dirty="0" err="1"/>
              <a:t>minimalni</a:t>
            </a:r>
            <a:r>
              <a:rPr lang="en-US" sz="3200" dirty="0"/>
              <a:t> </a:t>
            </a:r>
            <a:r>
              <a:rPr lang="en-US" sz="3200" dirty="0" err="1"/>
              <a:t>gubitak</a:t>
            </a:r>
            <a:r>
              <a:rPr lang="en-US" sz="3200" dirty="0"/>
              <a:t> </a:t>
            </a:r>
            <a:r>
              <a:rPr lang="en-US" sz="3200" dirty="0" err="1"/>
              <a:t>kvalitete</a:t>
            </a:r>
            <a:endParaRPr lang="hr-HR" sz="3200" dirty="0"/>
          </a:p>
          <a:p>
            <a:r>
              <a:rPr lang="en-US" sz="3200" dirty="0" err="1"/>
              <a:t>Cilj</a:t>
            </a:r>
            <a:r>
              <a:rPr lang="en-US" sz="3200" dirty="0"/>
              <a:t> je </a:t>
            </a:r>
            <a:r>
              <a:rPr lang="en-US" sz="3200" dirty="0" err="1"/>
              <a:t>smanjiti</a:t>
            </a:r>
            <a:r>
              <a:rPr lang="en-US" sz="3200" dirty="0"/>
              <a:t> </a:t>
            </a:r>
            <a:r>
              <a:rPr lang="en-US" sz="3200" dirty="0" err="1"/>
              <a:t>veličinu</a:t>
            </a:r>
            <a:r>
              <a:rPr lang="en-US" sz="3200" dirty="0"/>
              <a:t> </a:t>
            </a:r>
            <a:r>
              <a:rPr lang="en-US" sz="3200" dirty="0" err="1"/>
              <a:t>datoteke</a:t>
            </a:r>
            <a:r>
              <a:rPr lang="en-US" sz="3200" dirty="0"/>
              <a:t> </a:t>
            </a:r>
            <a:r>
              <a:rPr lang="en-US" sz="3200" dirty="0" err="1"/>
              <a:t>slike</a:t>
            </a:r>
            <a:r>
              <a:rPr lang="en-US" sz="3200" dirty="0"/>
              <a:t> </a:t>
            </a:r>
            <a:r>
              <a:rPr lang="en-US" sz="3200" dirty="0" err="1"/>
              <a:t>kako</a:t>
            </a:r>
            <a:r>
              <a:rPr lang="en-US" sz="3200" dirty="0"/>
              <a:t> bi se </a:t>
            </a:r>
            <a:r>
              <a:rPr lang="en-US" sz="3200" dirty="0" err="1"/>
              <a:t>uštedio</a:t>
            </a:r>
            <a:r>
              <a:rPr lang="en-US" sz="3200" dirty="0"/>
              <a:t> </a:t>
            </a:r>
            <a:r>
              <a:rPr lang="en-US" sz="3200" dirty="0" err="1"/>
              <a:t>prostor</a:t>
            </a:r>
            <a:r>
              <a:rPr lang="en-US" sz="3200" dirty="0"/>
              <a:t> za </a:t>
            </a:r>
            <a:r>
              <a:rPr lang="en-US" sz="3200" dirty="0" err="1"/>
              <a:t>pohranu</a:t>
            </a:r>
            <a:r>
              <a:rPr lang="en-US" sz="3200" dirty="0"/>
              <a:t> </a:t>
            </a:r>
            <a:r>
              <a:rPr lang="en-US" sz="3200" dirty="0" err="1"/>
              <a:t>i</a:t>
            </a:r>
            <a:r>
              <a:rPr lang="en-US" sz="3200" dirty="0"/>
              <a:t> </a:t>
            </a:r>
            <a:r>
              <a:rPr lang="en-US" sz="3200" dirty="0" err="1"/>
              <a:t>smanjilo</a:t>
            </a:r>
            <a:r>
              <a:rPr lang="en-US" sz="3200" dirty="0"/>
              <a:t> </a:t>
            </a:r>
            <a:r>
              <a:rPr lang="en-US" sz="3200" dirty="0" err="1"/>
              <a:t>vrijeme</a:t>
            </a:r>
            <a:r>
              <a:rPr lang="en-US" sz="3200" dirty="0"/>
              <a:t> </a:t>
            </a:r>
            <a:r>
              <a:rPr lang="en-US" sz="3200" dirty="0" err="1"/>
              <a:t>prijenosa</a:t>
            </a:r>
            <a:r>
              <a:rPr lang="en-US" sz="3200" dirty="0"/>
              <a:t>, </a:t>
            </a:r>
            <a:r>
              <a:rPr lang="en-US" sz="3200" dirty="0" err="1"/>
              <a:t>posebno</a:t>
            </a:r>
            <a:r>
              <a:rPr lang="en-US" sz="3200" dirty="0"/>
              <a:t> </a:t>
            </a:r>
            <a:r>
              <a:rPr lang="en-US" sz="3200" dirty="0" err="1"/>
              <a:t>važno</a:t>
            </a:r>
            <a:r>
              <a:rPr lang="en-US" sz="3200" dirty="0"/>
              <a:t> u </a:t>
            </a:r>
            <a:r>
              <a:rPr lang="en-US" sz="3200" dirty="0" err="1"/>
              <a:t>aplikacijama</a:t>
            </a:r>
            <a:r>
              <a:rPr lang="en-US" sz="3200" dirty="0"/>
              <a:t> </a:t>
            </a:r>
            <a:r>
              <a:rPr lang="en-US" sz="3200" dirty="0" err="1"/>
              <a:t>kao</a:t>
            </a:r>
            <a:r>
              <a:rPr lang="en-US" sz="3200" dirty="0"/>
              <a:t> </a:t>
            </a:r>
            <a:r>
              <a:rPr lang="en-US" sz="3200" dirty="0" err="1"/>
              <a:t>što</a:t>
            </a:r>
            <a:r>
              <a:rPr lang="en-US" sz="3200" dirty="0"/>
              <a:t> </a:t>
            </a:r>
            <a:r>
              <a:rPr lang="en-US" sz="3200" dirty="0" err="1"/>
              <a:t>su</a:t>
            </a:r>
            <a:r>
              <a:rPr lang="en-US" sz="3200" dirty="0"/>
              <a:t> web </a:t>
            </a:r>
            <a:r>
              <a:rPr lang="en-US" sz="3200" dirty="0" err="1"/>
              <a:t>stranice</a:t>
            </a:r>
            <a:r>
              <a:rPr lang="en-US" sz="3200" dirty="0"/>
              <a:t>, </a:t>
            </a:r>
            <a:r>
              <a:rPr lang="en-US" sz="3200" dirty="0" err="1"/>
              <a:t>mobilne</a:t>
            </a:r>
            <a:r>
              <a:rPr lang="en-US" sz="3200" dirty="0"/>
              <a:t> </a:t>
            </a:r>
            <a:r>
              <a:rPr lang="en-US" sz="3200" dirty="0" err="1"/>
              <a:t>aplikacije</a:t>
            </a:r>
            <a:r>
              <a:rPr lang="en-US" sz="3200" dirty="0"/>
              <a:t> </a:t>
            </a:r>
            <a:r>
              <a:rPr lang="en-US" sz="3200" dirty="0" err="1"/>
              <a:t>i</a:t>
            </a:r>
            <a:r>
              <a:rPr lang="en-US" sz="3200" dirty="0"/>
              <a:t> </a:t>
            </a:r>
            <a:r>
              <a:rPr lang="en-US" sz="3200" dirty="0" err="1"/>
              <a:t>prijenos</a:t>
            </a:r>
            <a:r>
              <a:rPr lang="en-US" sz="3200" dirty="0"/>
              <a:t> </a:t>
            </a:r>
            <a:r>
              <a:rPr lang="en-US" sz="3200" dirty="0" err="1"/>
              <a:t>multimedijskih</a:t>
            </a:r>
            <a:r>
              <a:rPr lang="en-US" sz="3200" dirty="0"/>
              <a:t> </a:t>
            </a:r>
            <a:r>
              <a:rPr lang="en-US" sz="3200" dirty="0" err="1"/>
              <a:t>sadržaja</a:t>
            </a:r>
            <a:endParaRPr lang="en-US" sz="2400" dirty="0"/>
          </a:p>
        </p:txBody>
      </p:sp>
      <p:sp>
        <p:nvSpPr>
          <p:cNvPr id="2" name="Slide Number Placeholder 1">
            <a:extLst>
              <a:ext uri="{FF2B5EF4-FFF2-40B4-BE49-F238E27FC236}">
                <a16:creationId xmlns:a16="http://schemas.microsoft.com/office/drawing/2014/main" id="{D8EB023F-D602-69E3-1B34-60E64A24B04C}"/>
              </a:ext>
            </a:extLst>
          </p:cNvPr>
          <p:cNvSpPr>
            <a:spLocks noGrp="1"/>
          </p:cNvSpPr>
          <p:nvPr>
            <p:ph type="sldNum" sz="quarter" idx="10"/>
          </p:nvPr>
        </p:nvSpPr>
        <p:spPr/>
        <p:txBody>
          <a:bodyPr/>
          <a:lstStyle/>
          <a:p>
            <a:fld id="{D495E168-DA5E-4888-8D8A-92B118324C14}" type="slidenum">
              <a:rPr lang="ru-RU" smtClean="0"/>
              <a:pPr/>
              <a:t>7</a:t>
            </a:fld>
            <a:endParaRPr lang="ru-RU" dirty="0"/>
          </a:p>
        </p:txBody>
      </p:sp>
    </p:spTree>
    <p:extLst>
      <p:ext uri="{BB962C8B-B14F-4D97-AF65-F5344CB8AC3E}">
        <p14:creationId xmlns:p14="http://schemas.microsoft.com/office/powerpoint/2010/main" val="422275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DE9EC-76F6-B8D0-5512-22634CE9E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7F3540-FFB6-BC72-A6F1-EFE5F9B0B47A}"/>
              </a:ext>
            </a:extLst>
          </p:cNvPr>
          <p:cNvSpPr>
            <a:spLocks noGrp="1"/>
          </p:cNvSpPr>
          <p:nvPr>
            <p:ph type="title"/>
          </p:nvPr>
        </p:nvSpPr>
        <p:spPr>
          <a:xfrm>
            <a:off x="774032" y="1032746"/>
            <a:ext cx="8097252" cy="782638"/>
          </a:xfrm>
        </p:spPr>
        <p:txBody>
          <a:bodyPr>
            <a:normAutofit/>
          </a:bodyPr>
          <a:lstStyle/>
          <a:p>
            <a:endParaRPr lang="ru-RU" dirty="0"/>
          </a:p>
        </p:txBody>
      </p:sp>
      <p:sp>
        <p:nvSpPr>
          <p:cNvPr id="4" name="Text Placeholder 3">
            <a:extLst>
              <a:ext uri="{FF2B5EF4-FFF2-40B4-BE49-F238E27FC236}">
                <a16:creationId xmlns:a16="http://schemas.microsoft.com/office/drawing/2014/main" id="{28F03BEF-D5C5-742D-30D4-76E4DC69014A}"/>
              </a:ext>
            </a:extLst>
          </p:cNvPr>
          <p:cNvSpPr>
            <a:spLocks noGrp="1"/>
          </p:cNvSpPr>
          <p:nvPr>
            <p:ph type="body" sz="quarter" idx="15"/>
          </p:nvPr>
        </p:nvSpPr>
        <p:spPr>
          <a:xfrm>
            <a:off x="774032" y="2453980"/>
            <a:ext cx="9956130" cy="2967765"/>
          </a:xfrm>
        </p:spPr>
        <p:txBody>
          <a:bodyPr>
            <a:noAutofit/>
          </a:bodyPr>
          <a:lstStyle/>
          <a:p>
            <a:endParaRPr lang="en-US" sz="2400" dirty="0"/>
          </a:p>
        </p:txBody>
      </p:sp>
      <p:sp>
        <p:nvSpPr>
          <p:cNvPr id="2" name="Slide Number Placeholder 1">
            <a:extLst>
              <a:ext uri="{FF2B5EF4-FFF2-40B4-BE49-F238E27FC236}">
                <a16:creationId xmlns:a16="http://schemas.microsoft.com/office/drawing/2014/main" id="{46B0A35B-D935-3265-3348-64C51A35F075}"/>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6" name="Picture 5" descr="A diagram of a basic algorithm&#10;&#10;AI-generated content may be incorrect.">
            <a:extLst>
              <a:ext uri="{FF2B5EF4-FFF2-40B4-BE49-F238E27FC236}">
                <a16:creationId xmlns:a16="http://schemas.microsoft.com/office/drawing/2014/main" id="{FCEC7C2A-2015-90C3-6496-3EA7C13798BC}"/>
              </a:ext>
            </a:extLst>
          </p:cNvPr>
          <p:cNvPicPr>
            <a:picLocks noChangeAspect="1"/>
          </p:cNvPicPr>
          <p:nvPr/>
        </p:nvPicPr>
        <p:blipFill>
          <a:blip r:embed="rId2"/>
          <a:stretch>
            <a:fillRect/>
          </a:stretch>
        </p:blipFill>
        <p:spPr>
          <a:xfrm>
            <a:off x="536686" y="741680"/>
            <a:ext cx="10882901" cy="5260692"/>
          </a:xfrm>
          <a:prstGeom prst="rect">
            <a:avLst/>
          </a:prstGeom>
        </p:spPr>
      </p:pic>
    </p:spTree>
    <p:extLst>
      <p:ext uri="{BB962C8B-B14F-4D97-AF65-F5344CB8AC3E}">
        <p14:creationId xmlns:p14="http://schemas.microsoft.com/office/powerpoint/2010/main" val="334144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2354A-B7C3-D19F-DA2E-FA37D7460EE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97EDDC-9F6D-97A9-7105-D888A0F8D4EE}"/>
              </a:ext>
            </a:extLst>
          </p:cNvPr>
          <p:cNvSpPr>
            <a:spLocks noGrp="1"/>
          </p:cNvSpPr>
          <p:nvPr>
            <p:ph type="title"/>
          </p:nvPr>
        </p:nvSpPr>
        <p:spPr>
          <a:xfrm>
            <a:off x="774031" y="1032746"/>
            <a:ext cx="10318841" cy="782638"/>
          </a:xfrm>
        </p:spPr>
        <p:txBody>
          <a:bodyPr>
            <a:normAutofit/>
          </a:bodyPr>
          <a:lstStyle/>
          <a:p>
            <a:r>
              <a:rPr lang="hr-HR" sz="3200" dirty="0"/>
              <a:t>CP(CANDECOMP/PARAFAC) kompresija</a:t>
            </a:r>
            <a:endParaRPr lang="ru-RU" sz="3200" dirty="0"/>
          </a:p>
        </p:txBody>
      </p:sp>
      <p:sp>
        <p:nvSpPr>
          <p:cNvPr id="4" name="Text Placeholder 3">
            <a:extLst>
              <a:ext uri="{FF2B5EF4-FFF2-40B4-BE49-F238E27FC236}">
                <a16:creationId xmlns:a16="http://schemas.microsoft.com/office/drawing/2014/main" id="{DE5A819B-4C21-0EC6-3036-1661283016EF}"/>
              </a:ext>
            </a:extLst>
          </p:cNvPr>
          <p:cNvSpPr>
            <a:spLocks noGrp="1"/>
          </p:cNvSpPr>
          <p:nvPr>
            <p:ph type="body" sz="quarter" idx="15"/>
          </p:nvPr>
        </p:nvSpPr>
        <p:spPr>
          <a:xfrm>
            <a:off x="774032" y="2453980"/>
            <a:ext cx="9956130" cy="2967765"/>
          </a:xfrm>
        </p:spPr>
        <p:txBody>
          <a:bodyPr>
            <a:noAutofit/>
          </a:bodyPr>
          <a:lstStyle/>
          <a:p>
            <a:r>
              <a:rPr lang="en-US" sz="2400" dirty="0"/>
              <a:t>CP </a:t>
            </a:r>
            <a:r>
              <a:rPr lang="en-US" sz="2400" dirty="0" err="1"/>
              <a:t>dekompozicija</a:t>
            </a:r>
            <a:r>
              <a:rPr lang="en-US" sz="2400" dirty="0"/>
              <a:t> </a:t>
            </a:r>
            <a:r>
              <a:rPr lang="en-US" sz="2400" dirty="0" err="1"/>
              <a:t>omogućava</a:t>
            </a:r>
            <a:r>
              <a:rPr lang="en-US" sz="2400" dirty="0"/>
              <a:t> </a:t>
            </a:r>
            <a:r>
              <a:rPr lang="en-US" sz="2400" dirty="0" err="1"/>
              <a:t>kompresiju</a:t>
            </a:r>
            <a:r>
              <a:rPr lang="en-US" sz="2400" dirty="0"/>
              <a:t> </a:t>
            </a:r>
            <a:r>
              <a:rPr lang="en-US" sz="2400" dirty="0" err="1"/>
              <a:t>tenzora</a:t>
            </a:r>
            <a:r>
              <a:rPr lang="en-US" sz="2400" dirty="0"/>
              <a:t> </a:t>
            </a:r>
            <a:r>
              <a:rPr lang="en-US" sz="2400" dirty="0" err="1"/>
              <a:t>tako</a:t>
            </a:r>
            <a:r>
              <a:rPr lang="en-US" sz="2400" dirty="0"/>
              <a:t> </a:t>
            </a:r>
            <a:r>
              <a:rPr lang="en-US" sz="2400" dirty="0" err="1"/>
              <a:t>što</a:t>
            </a:r>
            <a:r>
              <a:rPr lang="en-US" sz="2400" dirty="0"/>
              <a:t> ga </a:t>
            </a:r>
            <a:r>
              <a:rPr lang="en-US" sz="2400" dirty="0" err="1"/>
              <a:t>razlaže</a:t>
            </a:r>
            <a:r>
              <a:rPr lang="en-US" sz="2400" dirty="0"/>
              <a:t> </a:t>
            </a:r>
            <a:r>
              <a:rPr lang="en-US" sz="2400" dirty="0" err="1"/>
              <a:t>na</a:t>
            </a:r>
            <a:r>
              <a:rPr lang="en-US" sz="2400" dirty="0"/>
              <a:t> </a:t>
            </a:r>
            <a:r>
              <a:rPr lang="en-US" sz="2400" dirty="0" err="1"/>
              <a:t>konačnu</a:t>
            </a:r>
            <a:r>
              <a:rPr lang="hr-HR" sz="2400" dirty="0"/>
              <a:t> </a:t>
            </a:r>
            <a:r>
              <a:rPr lang="en-US" sz="2400" dirty="0" err="1"/>
              <a:t>sumu</a:t>
            </a:r>
            <a:r>
              <a:rPr lang="en-US" sz="2400" dirty="0"/>
              <a:t> </a:t>
            </a:r>
            <a:r>
              <a:rPr lang="en-US" sz="2400" dirty="0" err="1"/>
              <a:t>tenzora</a:t>
            </a:r>
            <a:r>
              <a:rPr lang="en-US" sz="2400" dirty="0"/>
              <a:t> </a:t>
            </a:r>
            <a:r>
              <a:rPr lang="en-US" sz="2400" dirty="0" err="1"/>
              <a:t>ranga</a:t>
            </a:r>
            <a:r>
              <a:rPr lang="en-US" sz="2400" dirty="0"/>
              <a:t> 1, </a:t>
            </a:r>
            <a:r>
              <a:rPr lang="en-US" sz="2400" dirty="0" err="1"/>
              <a:t>čime</a:t>
            </a:r>
            <a:r>
              <a:rPr lang="en-US" sz="2400" dirty="0"/>
              <a:t> se </a:t>
            </a:r>
            <a:r>
              <a:rPr lang="en-US" sz="2400" dirty="0" err="1"/>
              <a:t>smanjuje</a:t>
            </a:r>
            <a:r>
              <a:rPr lang="en-US" sz="2400" dirty="0"/>
              <a:t> </a:t>
            </a:r>
            <a:r>
              <a:rPr lang="en-US" sz="2400" dirty="0" err="1"/>
              <a:t>količina</a:t>
            </a:r>
            <a:r>
              <a:rPr lang="en-US" sz="2400" dirty="0"/>
              <a:t> </a:t>
            </a:r>
            <a:r>
              <a:rPr lang="en-US" sz="2400" dirty="0" err="1"/>
              <a:t>podataka</a:t>
            </a:r>
            <a:r>
              <a:rPr lang="en-US" sz="2400" dirty="0"/>
              <a:t> </a:t>
            </a:r>
            <a:r>
              <a:rPr lang="en-US" sz="2400" dirty="0" err="1"/>
              <a:t>potrebnih</a:t>
            </a:r>
            <a:r>
              <a:rPr lang="en-US" sz="2400" dirty="0"/>
              <a:t> za </a:t>
            </a:r>
            <a:r>
              <a:rPr lang="en-US" sz="2400" dirty="0" err="1"/>
              <a:t>pohranu</a:t>
            </a:r>
            <a:endParaRPr lang="hr-HR" sz="2400" dirty="0"/>
          </a:p>
          <a:p>
            <a:r>
              <a:rPr lang="en-US" sz="2400" dirty="0" err="1"/>
              <a:t>Tenzor</a:t>
            </a:r>
            <a:r>
              <a:rPr lang="en-US" sz="2400" dirty="0"/>
              <a:t> 𝒳 </a:t>
            </a:r>
            <a:r>
              <a:rPr lang="en-US" sz="2400" dirty="0" err="1"/>
              <a:t>može</a:t>
            </a:r>
            <a:r>
              <a:rPr lang="en-US" sz="2400" dirty="0"/>
              <a:t> se </a:t>
            </a:r>
            <a:r>
              <a:rPr lang="en-US" sz="2400" dirty="0" err="1"/>
              <a:t>aproksimirati</a:t>
            </a:r>
            <a:r>
              <a:rPr lang="en-US" sz="2400" dirty="0"/>
              <a:t> </a:t>
            </a:r>
            <a:r>
              <a:rPr lang="en-US" sz="2400" dirty="0" err="1"/>
              <a:t>kao</a:t>
            </a:r>
            <a:r>
              <a:rPr lang="en-US" sz="2400" dirty="0"/>
              <a:t>:</a:t>
            </a:r>
          </a:p>
          <a:p>
            <a:pPr marL="0" indent="0">
              <a:buNone/>
            </a:pPr>
            <a:r>
              <a:rPr lang="hr-HR" sz="2400" dirty="0"/>
              <a:t>			</a:t>
            </a:r>
            <a:r>
              <a:rPr lang="en-US" sz="2400" dirty="0"/>
              <a:t>𝒳 ≈ ∑ᵣ₌₁ᴿ </a:t>
            </a:r>
            <a:r>
              <a:rPr lang="el-GR" sz="2400" dirty="0"/>
              <a:t>λ</a:t>
            </a:r>
            <a:r>
              <a:rPr lang="en-US" sz="2400" dirty="0"/>
              <a:t>ᵣ · 𝐚ᵣ⁽¹⁾ ∘ 𝐚ᵣ⁽²⁾ ∘ ... ∘ 𝐚ᵣ⁽ᴺ⁾</a:t>
            </a:r>
          </a:p>
          <a:p>
            <a:r>
              <a:rPr lang="en-US" sz="2400" dirty="0" err="1"/>
              <a:t>gdje</a:t>
            </a:r>
            <a:r>
              <a:rPr lang="en-US" sz="2400" dirty="0"/>
              <a:t> je:</a:t>
            </a:r>
          </a:p>
          <a:p>
            <a:pPr marL="0" indent="0">
              <a:buNone/>
            </a:pPr>
            <a:r>
              <a:rPr lang="hr-HR" sz="2400" b="1" dirty="0"/>
              <a:t>	</a:t>
            </a:r>
            <a:r>
              <a:rPr lang="hr-HR" sz="2000" b="1" dirty="0"/>
              <a:t>- </a:t>
            </a:r>
            <a:r>
              <a:rPr lang="en-US" sz="2000" b="1" dirty="0"/>
              <a:t>R</a:t>
            </a:r>
            <a:r>
              <a:rPr lang="en-US" sz="2000" dirty="0"/>
              <a:t> - </a:t>
            </a:r>
            <a:r>
              <a:rPr lang="en-US" sz="2000" b="1" dirty="0"/>
              <a:t>rang </a:t>
            </a:r>
            <a:r>
              <a:rPr lang="en-US" sz="2000" b="1" dirty="0" err="1"/>
              <a:t>dekompozicije</a:t>
            </a:r>
            <a:r>
              <a:rPr lang="en-US" sz="2000" dirty="0"/>
              <a:t>, </a:t>
            </a:r>
            <a:r>
              <a:rPr lang="en-US" sz="2000" dirty="0" err="1"/>
              <a:t>odnosno</a:t>
            </a:r>
            <a:r>
              <a:rPr lang="en-US" sz="2000" dirty="0"/>
              <a:t> </a:t>
            </a:r>
            <a:r>
              <a:rPr lang="en-US" sz="2000" dirty="0" err="1"/>
              <a:t>broj</a:t>
            </a:r>
            <a:r>
              <a:rPr lang="en-US" sz="2000" dirty="0"/>
              <a:t> </a:t>
            </a:r>
            <a:r>
              <a:rPr lang="en-US" sz="2000" dirty="0" err="1"/>
              <a:t>komponenti</a:t>
            </a:r>
            <a:r>
              <a:rPr lang="en-US" sz="2000" dirty="0"/>
              <a:t> u </a:t>
            </a:r>
            <a:r>
              <a:rPr lang="en-US" sz="2000" dirty="0" err="1"/>
              <a:t>aproksimaciji</a:t>
            </a:r>
            <a:endParaRPr lang="en-US" sz="2000" dirty="0"/>
          </a:p>
          <a:p>
            <a:pPr marL="0" indent="0">
              <a:buNone/>
            </a:pPr>
            <a:r>
              <a:rPr lang="hr-HR" sz="2000" b="1" dirty="0"/>
              <a:t>	- </a:t>
            </a:r>
            <a:r>
              <a:rPr lang="el-GR" sz="2000" b="1" dirty="0"/>
              <a:t>λ</a:t>
            </a:r>
            <a:r>
              <a:rPr lang="en-US" sz="2000" b="1" dirty="0"/>
              <a:t>ᵣ</a:t>
            </a:r>
            <a:r>
              <a:rPr lang="en-US" sz="2000" dirty="0"/>
              <a:t> - </a:t>
            </a:r>
            <a:r>
              <a:rPr lang="en-US" sz="2000" b="1" dirty="0" err="1"/>
              <a:t>skalarni</a:t>
            </a:r>
            <a:r>
              <a:rPr lang="en-US" sz="2000" b="1" dirty="0"/>
              <a:t> </a:t>
            </a:r>
            <a:r>
              <a:rPr lang="en-US" sz="2000" b="1" dirty="0" err="1"/>
              <a:t>koeficijenti</a:t>
            </a:r>
            <a:endParaRPr lang="en-US" sz="2000" dirty="0"/>
          </a:p>
          <a:p>
            <a:pPr marL="0" indent="0">
              <a:buNone/>
            </a:pPr>
            <a:r>
              <a:rPr lang="hr-HR" sz="2000" b="1" dirty="0"/>
              <a:t>	- </a:t>
            </a:r>
            <a:r>
              <a:rPr lang="en-US" sz="2000" b="1" dirty="0"/>
              <a:t>𝐚ᵣ⁽ⁿ⁾</a:t>
            </a:r>
            <a:r>
              <a:rPr lang="en-US" sz="2000" dirty="0"/>
              <a:t> - </a:t>
            </a:r>
            <a:r>
              <a:rPr lang="en-US" sz="2000" b="1" dirty="0" err="1"/>
              <a:t>faktorski</a:t>
            </a:r>
            <a:r>
              <a:rPr lang="en-US" sz="2000" b="1" dirty="0"/>
              <a:t> </a:t>
            </a:r>
            <a:r>
              <a:rPr lang="en-US" sz="2000" b="1" dirty="0" err="1"/>
              <a:t>vektori</a:t>
            </a:r>
            <a:r>
              <a:rPr lang="en-US" sz="2000" dirty="0"/>
              <a:t> za </a:t>
            </a:r>
            <a:r>
              <a:rPr lang="en-US" sz="2000" dirty="0" err="1"/>
              <a:t>svaku</a:t>
            </a:r>
            <a:r>
              <a:rPr lang="en-US" sz="2000" dirty="0"/>
              <a:t> </a:t>
            </a:r>
            <a:r>
              <a:rPr lang="en-US" sz="2000" dirty="0" err="1"/>
              <a:t>dimenziju</a:t>
            </a:r>
            <a:r>
              <a:rPr lang="en-US" sz="2000" dirty="0"/>
              <a:t> n</a:t>
            </a:r>
          </a:p>
          <a:p>
            <a:pPr marL="0" indent="0">
              <a:buNone/>
            </a:pPr>
            <a:r>
              <a:rPr lang="hr-HR" sz="2000" b="1" dirty="0"/>
              <a:t>	- </a:t>
            </a:r>
            <a:r>
              <a:rPr lang="en-US" sz="2000" b="1" dirty="0"/>
              <a:t>∘</a:t>
            </a:r>
            <a:r>
              <a:rPr lang="en-US" sz="2000" dirty="0"/>
              <a:t> - </a:t>
            </a:r>
            <a:r>
              <a:rPr lang="en-US" sz="2000" b="1" dirty="0" err="1"/>
              <a:t>vanjski</a:t>
            </a:r>
            <a:r>
              <a:rPr lang="en-US" sz="2000" b="1" dirty="0"/>
              <a:t> </a:t>
            </a:r>
            <a:r>
              <a:rPr lang="en-US" sz="2000" b="1" dirty="0" err="1"/>
              <a:t>produkt</a:t>
            </a:r>
            <a:endParaRPr lang="en-US" sz="2000" dirty="0"/>
          </a:p>
          <a:p>
            <a:endParaRPr lang="en-US" sz="2400" dirty="0"/>
          </a:p>
        </p:txBody>
      </p:sp>
      <p:sp>
        <p:nvSpPr>
          <p:cNvPr id="2" name="Slide Number Placeholder 1">
            <a:extLst>
              <a:ext uri="{FF2B5EF4-FFF2-40B4-BE49-F238E27FC236}">
                <a16:creationId xmlns:a16="http://schemas.microsoft.com/office/drawing/2014/main" id="{8563D9B3-7786-527E-4194-B54CB7C03125}"/>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3396426204"/>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7A0EF5-23A9-4627-BC46-745B7DD804D2}">
  <ds:schemaRefs>
    <ds:schemaRef ds:uri="http://schemas.microsoft.com/office/2006/documentManagement/types"/>
    <ds:schemaRef ds:uri="http://purl.org/dc/dcmitype/"/>
    <ds:schemaRef ds:uri="http://purl.org/dc/elements/1.1/"/>
    <ds:schemaRef ds:uri="http://schemas.microsoft.com/sharepoint/v3"/>
    <ds:schemaRef ds:uri="http://schemas.openxmlformats.org/package/2006/metadata/core-properties"/>
    <ds:schemaRef ds:uri="http://purl.org/dc/terms/"/>
    <ds:schemaRef ds:uri="http://www.w3.org/XML/1998/namespace"/>
    <ds:schemaRef ds:uri="6dc4bcd6-49db-4c07-9060-8acfc67cef9f"/>
    <ds:schemaRef ds:uri="fb0879af-3eba-417a-a55a-ffe6dcd6ca77"/>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1163</Words>
  <Application>Microsoft Office PowerPoint</Application>
  <PresentationFormat>Widescreen</PresentationFormat>
  <Paragraphs>141</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Lucida Grande</vt:lpstr>
      <vt:lpstr>Verdana</vt:lpstr>
      <vt:lpstr>Wingdings</vt:lpstr>
      <vt:lpstr>Office Theme</vt:lpstr>
      <vt:lpstr>Kompresija slike pomoću tenzora </vt:lpstr>
      <vt:lpstr>Uvod</vt:lpstr>
      <vt:lpstr>Tenzori</vt:lpstr>
      <vt:lpstr>Svojstva tenzora</vt:lpstr>
      <vt:lpstr>Primjena tenzora</vt:lpstr>
      <vt:lpstr>Tenzorska dekompozicija</vt:lpstr>
      <vt:lpstr>Kompresija slike</vt:lpstr>
      <vt:lpstr>PowerPoint Presentation</vt:lpstr>
      <vt:lpstr>CP(CANDECOMP/PARAFAC) kompresija</vt:lpstr>
      <vt:lpstr>CP(CANDECOMP/PARAFAC) kompresija</vt:lpstr>
      <vt:lpstr>CP(CANDECOMP/PARAFAC) kompresija</vt:lpstr>
      <vt:lpstr>Eksperimentalni rezultati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Tucker kompresija</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Eksperimentalni rezultati</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2024-12-03T11:08:33Z</dcterms:created>
  <dcterms:modified xsi:type="dcterms:W3CDTF">2025-03-03T10:49:25Z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